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950075" cy="9236075"/>
  <p:embeddedFontLst>
    <p:embeddedFont>
      <p:font typeface="Calibri" panose="020F0502020204030204" pitchFamily="34" charset="0"/>
      <p:regular r:id="rId35"/>
      <p:bold r:id="rId36"/>
      <p:italic r:id="rId37"/>
      <p:boldItalic r:id="rId38"/>
    </p:embeddedFont>
    <p:embeddedFont>
      <p:font typeface="Georgia" panose="02040502050405020303" pitchFamily="18" charset="0"/>
      <p:regular r:id="rId39"/>
      <p:bold r:id="rId40"/>
      <p:italic r:id="rId41"/>
      <p:boldItalic r:id="rId42"/>
    </p:embeddedFont>
    <p:embeddedFont>
      <p:font typeface="Raleway" panose="020B0604020202020204" charset="0"/>
      <p:regular r:id="rId43"/>
      <p:bold r:id="rId44"/>
      <p:italic r:id="rId45"/>
      <p:boldItalic r:id="rId46"/>
    </p:embeddedFont>
    <p:embeddedFont>
      <p:font typeface="Rambla" panose="020B0604020202020204" charset="0"/>
      <p:regular r:id="rId47"/>
      <p:bold r:id="rId48"/>
      <p:italic r:id="rId49"/>
      <p:boldItalic r:id="rId50"/>
    </p:embeddedFont>
    <p:embeddedFont>
      <p:font typeface="Trebuchet MS" panose="020B0603020202020204" pitchFamily="3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8F339-FE98-4439-8096-86098B6D2CFE}">
  <a:tblStyle styleId="{D498F339-FE98-4439-8096-86098B6D2CF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1530" y="5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mXpjwC_9LU4?si=w4lJWD3m527ijs_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O0PawPSdk28&amp;authuser=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physics.com/t3.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youtube.com/watch?v=4kFasbmY04c" TargetMode="External"/><Relationship Id="rId4" Type="http://schemas.openxmlformats.org/officeDocument/2006/relationships/hyperlink" Target="https://youtu.be/wofUndFivZE?si=wsKGDLQX48WiZ34V"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physics.com/t3.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youtu.be/wofUndFivZE?si=wsKGDLQX48WiZ34V"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KWzyQKcJBYg?si=wQLJw_0ng0WuaQNc"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strobites.org/2022/10/16/guide-to-the-electromagnetic-spectrum-in-astronomy-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strobites.org/2022/10/16/guide-to-the-electromagnetic-spectrum-in-astronomy-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ashboard.blooket.com/set/670ee2674213e2bfbef6645d"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dashboard.blooket.com/set/671aa8142638356f348c8c18"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97c4474232_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97c4474232_0_0:notes"/>
          <p:cNvSpPr txBox="1">
            <a:spLocks noGrp="1"/>
          </p:cNvSpPr>
          <p:nvPr>
            <p:ph type="body" idx="1"/>
          </p:nvPr>
        </p:nvSpPr>
        <p:spPr>
          <a:xfrm>
            <a:off x="695008" y="4387136"/>
            <a:ext cx="5560200" cy="4156200"/>
          </a:xfrm>
          <a:prstGeom prst="rect">
            <a:avLst/>
          </a:prstGeom>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a:t>You can model these with an aluminum rod and some rosin using simple parallel strokes.</a:t>
            </a:r>
            <a:endParaRPr/>
          </a:p>
          <a:p>
            <a:pPr marL="457200" marR="0" lvl="0" indent="-317500" algn="l" rtl="0">
              <a:lnSpc>
                <a:spcPct val="100000"/>
              </a:lnSpc>
              <a:spcBef>
                <a:spcPts val="0"/>
              </a:spcBef>
              <a:spcAft>
                <a:spcPts val="0"/>
              </a:spcAft>
              <a:buClr>
                <a:srgbClr val="000000"/>
              </a:buClr>
              <a:buSzPts val="1400"/>
              <a:buFont typeface="Arial"/>
              <a:buChar char="●"/>
            </a:pPr>
            <a:r>
              <a:rPr lang="en-US"/>
              <a:t>Don’t forget to stress the vocab. when reviewing these – wavelength, amplitude, crest, trough, frequency, rarefaction, compression, etc.</a:t>
            </a:r>
            <a:endParaRPr/>
          </a:p>
          <a:p>
            <a:pPr marL="13970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Graph Maker at Ophysics allows you to make FREE transverse or longitudinal graphs for your tests, exit tickets, and worksheets.  https://ophysics.com/t3.html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9c1cbe4f2d_0_23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39c1cbe4f2d_0_237: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Frequency = 1 per 10 sec. vs. 1 per sec. = how often it occurs  When they do this, ask about how high each wave went?, how far between peaks?, what was the speed of the wave?  Which had more energy?  </a:t>
            </a: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Amplitude = Higher or lower = height of the wave</a:t>
            </a: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Wavelength = distance from top of crest to top of crest or trough to trough</a:t>
            </a: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Speed = measured in Hz  - give them the formula and some BASIC/EASY steps.</a:t>
            </a: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 Demonstrate with ropes, slinky toys or plastic or metal tubing - see resources for Educational Innovations.</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9c1cbe4f2d_0_39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39c1cbe4f2d_0_392: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r>
              <a:rPr lang="en-US"/>
              <a:t>Demo – hands to differentiate between longitudinal and transverse – Longitudinal all holding hands at hip level and squeeze travels like the game “telephone” from one side to other.  THAT’S longitudinal – energy traveling PARALLEL to the resting position.  If they do the wave as done in football stadiums (everyone taking turns raising hands in the air until the “wave” moves around the room) – THAT’S TRANSVERSE – moving up and down across the resting point.  Have them try to increase or decrease frequency.  A “tighter” squeeze or higher hands = higher amplitude.</a:t>
            </a:r>
            <a:endParaRPr/>
          </a:p>
          <a:p>
            <a:pPr marL="0" lvl="0" indent="0" algn="l" rtl="0">
              <a:lnSpc>
                <a:spcPct val="100000"/>
              </a:lnSpc>
              <a:spcBef>
                <a:spcPts val="0"/>
              </a:spcBef>
              <a:spcAft>
                <a:spcPts val="0"/>
              </a:spcAft>
              <a:buSzPts val="1400"/>
              <a:buNone/>
            </a:pPr>
            <a:r>
              <a:rPr lang="en-US"/>
              <a:t>REMIND THEM – ENERGY TRAVELS NOT THEIR HANDS!!!</a:t>
            </a:r>
            <a:endParaRPr/>
          </a:p>
          <a:p>
            <a:pPr marL="0" lvl="0" indent="0" algn="l" rtl="0">
              <a:lnSpc>
                <a:spcPct val="100000"/>
              </a:lnSpc>
              <a:spcBef>
                <a:spcPts val="0"/>
              </a:spcBef>
              <a:spcAft>
                <a:spcPts val="0"/>
              </a:spcAft>
              <a:buSzPts val="1400"/>
              <a:buNone/>
            </a:pPr>
            <a:r>
              <a:rPr lang="en-US"/>
              <a:t>Talk about resting position &amp; how transverse goes over &amp; under the line</a:t>
            </a:r>
            <a:endParaRPr/>
          </a:p>
          <a:p>
            <a:pPr marL="0" lvl="0" indent="0" algn="l" rtl="0">
              <a:lnSpc>
                <a:spcPct val="100000"/>
              </a:lnSpc>
              <a:spcBef>
                <a:spcPts val="0"/>
              </a:spcBef>
              <a:spcAft>
                <a:spcPts val="0"/>
              </a:spcAft>
              <a:buSzPts val="1400"/>
              <a:buNone/>
            </a:pPr>
            <a:r>
              <a:rPr lang="en-US"/>
              <a:t>Use rope or slinky – Talk about string or pony bead to help kids understand it’s the ENERGY traveling, not the matter.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11: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https://youtu.be/mXpjwC_9LU4?si=w4lJWD3m527ijs_K</a:t>
            </a:r>
            <a:endParaRPr/>
          </a:p>
          <a:p>
            <a:pPr marL="0" lvl="0" indent="0" algn="l" rtl="0">
              <a:lnSpc>
                <a:spcPct val="100000"/>
              </a:lnSpc>
              <a:spcBef>
                <a:spcPts val="0"/>
              </a:spcBef>
              <a:spcAft>
                <a:spcPts val="0"/>
              </a:spcAft>
              <a:buSzPts val="1400"/>
              <a:buNone/>
            </a:pPr>
            <a:r>
              <a:rPr lang="en-US"/>
              <a:t>Demo – hands, slinky and aluminum rod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12: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r>
              <a:rPr lang="en-US"/>
              <a:t>Excellent video explaining color and transverse waves   </a:t>
            </a:r>
            <a:r>
              <a:rPr lang="en-US" u="sng">
                <a:solidFill>
                  <a:schemeClr val="hlink"/>
                </a:solidFill>
                <a:hlinkClick r:id="rId3"/>
              </a:rPr>
              <a:t>https://www.youtube.com/watch?v=O0PawPSdk28&amp;authuser=0</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9bb722ce46_0_20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9bb722ce46_0_207:notes"/>
          <p:cNvSpPr txBox="1">
            <a:spLocks noGrp="1"/>
          </p:cNvSpPr>
          <p:nvPr>
            <p:ph type="body" idx="1"/>
          </p:nvPr>
        </p:nvSpPr>
        <p:spPr>
          <a:xfrm>
            <a:off x="695007" y="4387136"/>
            <a:ext cx="5560200" cy="4156200"/>
          </a:xfrm>
          <a:prstGeom prst="rect">
            <a:avLst/>
          </a:prstGeom>
        </p:spPr>
        <p:txBody>
          <a:bodyPr spcFirstLastPara="1" wrap="square" lIns="92475" tIns="92475" rIns="92475" bIns="92475" anchor="t" anchorCtr="0">
            <a:noAutofit/>
          </a:bodyPr>
          <a:lstStyle/>
          <a:p>
            <a:pPr marL="0" lvl="0" indent="0" algn="l" rtl="0">
              <a:spcBef>
                <a:spcPts val="0"/>
              </a:spcBef>
              <a:spcAft>
                <a:spcPts val="0"/>
              </a:spcAft>
              <a:buClr>
                <a:schemeClr val="dk1"/>
              </a:buClr>
              <a:buSzPts val="1100"/>
              <a:buFont typeface="Arial"/>
              <a:buNone/>
            </a:pPr>
            <a:r>
              <a:rPr lang="en-US" sz="900" b="1" i="1">
                <a:solidFill>
                  <a:srgbClr val="595959"/>
                </a:solidFill>
              </a:rPr>
              <a:t>Try to hear a gentle tap through solid (book), liquid (a bag of water), and gas (a balloon).  Which one helps it travel best?</a:t>
            </a:r>
            <a:endParaRPr sz="900" b="1" i="1">
              <a:solidFill>
                <a:srgbClr val="595959"/>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9bb722ce46_0_218: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9bb722ce46_0_218:notes"/>
          <p:cNvSpPr txBox="1">
            <a:spLocks noGrp="1"/>
          </p:cNvSpPr>
          <p:nvPr>
            <p:ph type="body" idx="1"/>
          </p:nvPr>
        </p:nvSpPr>
        <p:spPr>
          <a:xfrm>
            <a:off x="695007" y="4387136"/>
            <a:ext cx="5560200" cy="4156200"/>
          </a:xfrm>
          <a:prstGeom prst="rect">
            <a:avLst/>
          </a:prstGeom>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9bb722ce46_0_31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9bb722ce46_0_310:notes"/>
          <p:cNvSpPr txBox="1">
            <a:spLocks noGrp="1"/>
          </p:cNvSpPr>
          <p:nvPr>
            <p:ph type="body" idx="1"/>
          </p:nvPr>
        </p:nvSpPr>
        <p:spPr>
          <a:xfrm>
            <a:off x="695007" y="4387136"/>
            <a:ext cx="5560200" cy="4156200"/>
          </a:xfrm>
          <a:prstGeom prst="rect">
            <a:avLst/>
          </a:prstGeom>
        </p:spPr>
        <p:txBody>
          <a:bodyPr spcFirstLastPara="1" wrap="square" lIns="92475" tIns="92475" rIns="92475" bIns="92475" anchor="t" anchorCtr="0">
            <a:noAutofit/>
          </a:bodyPr>
          <a:lstStyle/>
          <a:p>
            <a:pPr marL="0" lvl="0" indent="0" algn="l" rtl="0">
              <a:spcBef>
                <a:spcPts val="0"/>
              </a:spcBef>
              <a:spcAft>
                <a:spcPts val="0"/>
              </a:spcAft>
              <a:buNone/>
            </a:pPr>
            <a:r>
              <a:rPr lang="en-US"/>
              <a:t>Wave created via </a:t>
            </a:r>
            <a:r>
              <a:rPr lang="en-US" u="sng">
                <a:solidFill>
                  <a:schemeClr val="hlink"/>
                </a:solidFill>
                <a:hlinkClick r:id="rId3"/>
              </a:rPr>
              <a:t>https://ophysics.com/t3.html</a:t>
            </a:r>
            <a:r>
              <a:rPr lang="en-US"/>
              <a:t> (free wave drawing tool &amp; Google Slides)</a:t>
            </a:r>
            <a:endParaRPr/>
          </a:p>
          <a:p>
            <a:pPr marL="0" lvl="0" indent="0" algn="l" rtl="0">
              <a:spcBef>
                <a:spcPts val="0"/>
              </a:spcBef>
              <a:spcAft>
                <a:spcPts val="0"/>
              </a:spcAft>
              <a:buClr>
                <a:schemeClr val="dk1"/>
              </a:buClr>
              <a:buSzPts val="1100"/>
              <a:buFont typeface="Arial"/>
              <a:buNone/>
            </a:pPr>
            <a:r>
              <a:rPr lang="en-US">
                <a:solidFill>
                  <a:schemeClr val="dk1"/>
                </a:solidFill>
              </a:rPr>
              <a:t>Excellent explanations - </a:t>
            </a:r>
            <a:r>
              <a:rPr lang="en-US" u="sng">
                <a:solidFill>
                  <a:schemeClr val="hlink"/>
                </a:solidFill>
                <a:hlinkClick r:id="rId4"/>
              </a:rPr>
              <a:t>https://youtu.be/wofUndFivZE?si=wsKGDLQX48WiZ34V</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5"/>
              </a:rPr>
              <a:t>https://www.youtube.com/watch?v=4kFasbmY04c</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9c1cbe4f2d_0_36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9c1cbe4f2d_0_364:notes"/>
          <p:cNvSpPr txBox="1">
            <a:spLocks noGrp="1"/>
          </p:cNvSpPr>
          <p:nvPr>
            <p:ph type="body" idx="1"/>
          </p:nvPr>
        </p:nvSpPr>
        <p:spPr>
          <a:xfrm>
            <a:off x="695008" y="4387136"/>
            <a:ext cx="5560200" cy="4156200"/>
          </a:xfrm>
          <a:prstGeom prst="rect">
            <a:avLst/>
          </a:prstGeom>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9bb722ce46_0_32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9bb722ce46_0_325:notes"/>
          <p:cNvSpPr txBox="1">
            <a:spLocks noGrp="1"/>
          </p:cNvSpPr>
          <p:nvPr>
            <p:ph type="body" idx="1"/>
          </p:nvPr>
        </p:nvSpPr>
        <p:spPr>
          <a:xfrm>
            <a:off x="695007" y="4387136"/>
            <a:ext cx="5560200" cy="4156200"/>
          </a:xfrm>
          <a:prstGeom prst="rect">
            <a:avLst/>
          </a:prstGeom>
        </p:spPr>
        <p:txBody>
          <a:bodyPr spcFirstLastPara="1" wrap="square" lIns="92475" tIns="92475" rIns="92475" bIns="92475" anchor="t" anchorCtr="0">
            <a:noAutofit/>
          </a:bodyPr>
          <a:lstStyle/>
          <a:p>
            <a:pPr marL="0" lvl="0" indent="0" algn="l" rtl="0">
              <a:spcBef>
                <a:spcPts val="0"/>
              </a:spcBef>
              <a:spcAft>
                <a:spcPts val="0"/>
              </a:spcAft>
              <a:buNone/>
            </a:pPr>
            <a:r>
              <a:rPr lang="en-US"/>
              <a:t>Wave created via </a:t>
            </a:r>
            <a:r>
              <a:rPr lang="en-US" u="sng">
                <a:solidFill>
                  <a:schemeClr val="hlink"/>
                </a:solidFill>
                <a:hlinkClick r:id="rId3"/>
              </a:rPr>
              <a:t>https://ophysics.com/t3.html</a:t>
            </a:r>
            <a:r>
              <a:rPr lang="en-US"/>
              <a:t> (free wave drawing tool &amp; Google Slides)</a:t>
            </a:r>
            <a:endParaRPr/>
          </a:p>
          <a:p>
            <a:pPr marL="0" lvl="0" indent="0" algn="l" rtl="0">
              <a:spcBef>
                <a:spcPts val="0"/>
              </a:spcBef>
              <a:spcAft>
                <a:spcPts val="0"/>
              </a:spcAft>
              <a:buNone/>
            </a:pPr>
            <a:r>
              <a:rPr lang="en-US"/>
              <a:t>Excellent explanation - </a:t>
            </a:r>
            <a:r>
              <a:rPr lang="en-US" u="sng">
                <a:solidFill>
                  <a:schemeClr val="hlink"/>
                </a:solidFill>
                <a:hlinkClick r:id="rId4"/>
              </a:rPr>
              <a:t>https://youtu.be/wofUndFivZE?si=wsKGDLQX48WiZ34V</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9c1cbe4f2d_0_51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g39c1cbe4f2d_0_517: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r>
              <a:rPr lang="en-US"/>
              <a:t>TYPE of wave depends on its wavelength = longer or lower freq. = less energy</a:t>
            </a:r>
            <a:endParaRPr/>
          </a:p>
          <a:p>
            <a:pPr marL="0" lvl="0" indent="0" algn="l" rtl="0">
              <a:lnSpc>
                <a:spcPct val="100000"/>
              </a:lnSpc>
              <a:spcBef>
                <a:spcPts val="0"/>
              </a:spcBef>
              <a:spcAft>
                <a:spcPts val="0"/>
              </a:spcAft>
              <a:buSzPts val="1400"/>
              <a:buNone/>
            </a:pPr>
            <a:r>
              <a:rPr lang="en-US"/>
              <a:t>Shorter or more frequent = more energy</a:t>
            </a:r>
            <a:endParaRPr/>
          </a:p>
          <a:p>
            <a:pPr marL="0" lvl="0" indent="0" algn="l" rtl="0">
              <a:lnSpc>
                <a:spcPct val="100000"/>
              </a:lnSpc>
              <a:spcBef>
                <a:spcPts val="0"/>
              </a:spcBef>
              <a:spcAft>
                <a:spcPts val="0"/>
              </a:spcAft>
              <a:buSzPts val="1400"/>
              <a:buNone/>
            </a:pPr>
            <a:r>
              <a:rPr lang="en-US"/>
              <a:t>EM spectrum matching game on MissDoctorBailer.com</a:t>
            </a:r>
            <a:endParaRPr/>
          </a:p>
          <a:p>
            <a:pPr marL="0" lvl="0" indent="0" algn="l" rtl="0">
              <a:lnSpc>
                <a:spcPct val="100000"/>
              </a:lnSpc>
              <a:spcBef>
                <a:spcPts val="0"/>
              </a:spcBef>
              <a:spcAft>
                <a:spcPts val="0"/>
              </a:spcAft>
              <a:buSzPts val="1400"/>
              <a:buNone/>
            </a:pPr>
            <a:r>
              <a:rPr lang="en-US"/>
              <a:t>Images from Freepik.com and PhillipMartin clipart (free)</a:t>
            </a:r>
            <a:endParaRPr/>
          </a:p>
          <a:p>
            <a:pPr marL="0" lvl="0" indent="0" algn="l" rtl="0">
              <a:lnSpc>
                <a:spcPct val="100000"/>
              </a:lnSpc>
              <a:spcBef>
                <a:spcPts val="0"/>
              </a:spcBef>
              <a:spcAft>
                <a:spcPts val="0"/>
              </a:spcAft>
              <a:buSzPts val="1400"/>
              <a:buNone/>
            </a:pPr>
            <a:r>
              <a:rPr lang="en-US"/>
              <a:t>Video </a:t>
            </a:r>
            <a:r>
              <a:rPr lang="en-US" u="sng">
                <a:solidFill>
                  <a:schemeClr val="hlink"/>
                </a:solidFill>
                <a:hlinkClick r:id="rId3"/>
              </a:rPr>
              <a:t>https://youtu.be/KWzyQKcJBYg?si=wQLJw_0ng0WuaQNc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9c1cbe4f2d_0_638: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39c1cbe4f2d_0_638: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r>
              <a:rPr lang="en-US"/>
              <a:t>Use spectroscopic glasses to see the various colors then use the lasers to discuss energy.  Link to a lab I use with light here - https://docs.google.com/document/d/14U8kG1zLeTsvSjpHXqGurwjwSNnkyuoWjhqU80alj-4/edit?usp=sharing</a:t>
            </a:r>
            <a:endParaRPr/>
          </a:p>
          <a:p>
            <a:pPr marL="0" lvl="0" indent="0" algn="l" rtl="0">
              <a:lnSpc>
                <a:spcPct val="100000"/>
              </a:lnSpc>
              <a:spcBef>
                <a:spcPts val="0"/>
              </a:spcBef>
              <a:spcAft>
                <a:spcPts val="0"/>
              </a:spcAft>
              <a:buSzPts val="1400"/>
              <a:buNone/>
            </a:pPr>
            <a:r>
              <a:rPr lang="en-US"/>
              <a:t>https://docs.google.com/presentation/d/12l0nOsdwH-kvxC_CuINsdaeBM0eI3aj36COk-tu5SyY/edit?usp=sharing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9c1cbe4f2d_0_102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39c1cbe4f2d_0_1029: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r>
              <a:rPr lang="en-US"/>
              <a:t> To demonstrate it you can download smartphone app to tune into different radio stations and show them the infrared button on a remote control.</a:t>
            </a:r>
            <a:endParaRPr/>
          </a:p>
          <a:p>
            <a:pPr marL="0" lvl="0" indent="0" algn="l" rtl="0">
              <a:lnSpc>
                <a:spcPct val="100000"/>
              </a:lnSpc>
              <a:spcBef>
                <a:spcPts val="0"/>
              </a:spcBef>
              <a:spcAft>
                <a:spcPts val="0"/>
              </a:spcAft>
              <a:buSzPts val="1400"/>
              <a:buNone/>
            </a:pPr>
            <a:r>
              <a:rPr lang="en-US"/>
              <a:t>EXCELLENT video on Generation Genius (free teacher account) that shows the following - </a:t>
            </a:r>
            <a:endParaRPr/>
          </a:p>
          <a:p>
            <a:pPr marL="0" lvl="0" indent="0" algn="l" rtl="0">
              <a:lnSpc>
                <a:spcPct val="100000"/>
              </a:lnSpc>
              <a:spcBef>
                <a:spcPts val="0"/>
              </a:spcBef>
              <a:spcAft>
                <a:spcPts val="0"/>
              </a:spcAft>
              <a:buSzPts val="1400"/>
              <a:buNone/>
            </a:pPr>
            <a:r>
              <a:rPr lang="en-US"/>
              <a:t>Radio waves - Small transistor radio can be placed under a metal cup/pencil holder and interfere with the signal </a:t>
            </a:r>
            <a:endParaRPr/>
          </a:p>
          <a:p>
            <a:pPr marL="0" lvl="0" indent="0" algn="l" rtl="0">
              <a:lnSpc>
                <a:spcPct val="100000"/>
              </a:lnSpc>
              <a:spcBef>
                <a:spcPts val="0"/>
              </a:spcBef>
              <a:spcAft>
                <a:spcPts val="0"/>
              </a:spcAft>
              <a:buSzPts val="1400"/>
              <a:buNone/>
            </a:pPr>
            <a:r>
              <a:rPr lang="en-US"/>
              <a:t>Microwaves - put peeps in a microwave and watch them expand</a:t>
            </a:r>
            <a:endParaRPr/>
          </a:p>
          <a:p>
            <a:pPr marL="0" lvl="0" indent="0" algn="l" rtl="0">
              <a:lnSpc>
                <a:spcPct val="100000"/>
              </a:lnSpc>
              <a:spcBef>
                <a:spcPts val="0"/>
              </a:spcBef>
              <a:spcAft>
                <a:spcPts val="0"/>
              </a:spcAft>
              <a:buSzPts val="1400"/>
              <a:buNone/>
            </a:pPr>
            <a:r>
              <a:rPr lang="en-US"/>
              <a:t>Remote control  for infrared</a:t>
            </a:r>
            <a:endParaRPr/>
          </a:p>
          <a:p>
            <a:pPr marL="0" lvl="0" indent="0" algn="l" rtl="0">
              <a:lnSpc>
                <a:spcPct val="100000"/>
              </a:lnSpc>
              <a:spcBef>
                <a:spcPts val="0"/>
              </a:spcBef>
              <a:spcAft>
                <a:spcPts val="0"/>
              </a:spcAft>
              <a:buSzPts val="1400"/>
              <a:buNone/>
            </a:pPr>
            <a:r>
              <a:rPr lang="en-US"/>
              <a:t>UV Sunglasses or sun screen on UV beads in a bag</a:t>
            </a:r>
            <a:endParaRPr/>
          </a:p>
          <a:p>
            <a:pPr marL="0" lvl="0" indent="0" algn="l" rtl="0">
              <a:lnSpc>
                <a:spcPct val="100000"/>
              </a:lnSpc>
              <a:spcBef>
                <a:spcPts val="0"/>
              </a:spcBef>
              <a:spcAft>
                <a:spcPts val="0"/>
              </a:spcAft>
              <a:buSzPts val="1400"/>
              <a:buNone/>
            </a:pPr>
            <a:r>
              <a:rPr lang="en-US"/>
              <a:t>X-ray</a:t>
            </a:r>
            <a:endParaRPr/>
          </a:p>
          <a:p>
            <a:pPr marL="0" lvl="0" indent="0" algn="l" rtl="0">
              <a:lnSpc>
                <a:spcPct val="100000"/>
              </a:lnSpc>
              <a:spcBef>
                <a:spcPts val="0"/>
              </a:spcBef>
              <a:spcAft>
                <a:spcPts val="0"/>
              </a:spcAft>
              <a:buSzPts val="1400"/>
              <a:buNone/>
            </a:pPr>
            <a:r>
              <a:rPr lang="en-US"/>
              <a:t>Geiger counter with small amount of radiation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9c1cbe4f2d_0_103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39c1cbe4f2d_0_1036: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r>
              <a:rPr lang="en-US"/>
              <a:t>Missdoctorbailer.com EMSpectrum matching game</a:t>
            </a:r>
            <a:endParaRPr/>
          </a:p>
          <a:p>
            <a:pPr marL="0" lvl="0" indent="0" algn="l" rtl="0">
              <a:lnSpc>
                <a:spcPct val="100000"/>
              </a:lnSpc>
              <a:spcBef>
                <a:spcPts val="0"/>
              </a:spcBef>
              <a:spcAft>
                <a:spcPts val="0"/>
              </a:spcAft>
              <a:buSzPts val="1400"/>
              <a:buNone/>
            </a:pPr>
            <a:r>
              <a:rPr lang="en-US" u="sng">
                <a:solidFill>
                  <a:schemeClr val="hlink"/>
                </a:solidFill>
                <a:hlinkClick r:id="rId3"/>
              </a:rPr>
              <a:t>Guide to the Electromagnetic Spectrum in Astronomy | astrobites</a:t>
            </a:r>
            <a:r>
              <a:rPr lang="en-US"/>
              <a:t>  for image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9c1cbe4f2d_0_104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39c1cbe4f2d_0_1044: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r>
              <a:rPr lang="en-US"/>
              <a:t>Missdoctorbailer.com EMSpectrum matching game</a:t>
            </a:r>
            <a:endParaRPr/>
          </a:p>
          <a:p>
            <a:pPr marL="0" lvl="0" indent="0" algn="l" rtl="0">
              <a:lnSpc>
                <a:spcPct val="100000"/>
              </a:lnSpc>
              <a:spcBef>
                <a:spcPts val="0"/>
              </a:spcBef>
              <a:spcAft>
                <a:spcPts val="0"/>
              </a:spcAft>
              <a:buSzPts val="1400"/>
              <a:buNone/>
            </a:pPr>
            <a:r>
              <a:rPr lang="en-US" u="sng">
                <a:solidFill>
                  <a:schemeClr val="hlink"/>
                </a:solidFill>
                <a:hlinkClick r:id="rId3"/>
              </a:rPr>
              <a:t>Guide to the Electromagnetic Spectrum in Astronomy | astrobites</a:t>
            </a:r>
            <a:r>
              <a:rPr lang="en-US"/>
              <a:t>  for image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9c1cbe4f2d_0_105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g39c1cbe4f2d_0_1051: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9c1cbe4f2d_0_105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g39c1cbe4f2d_0_1059: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9c1cbe4f2d_0_106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g39c1cbe4f2d_0_1064: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628868" lvl="1" indent="-141599" algn="l" rtl="0">
              <a:lnSpc>
                <a:spcPct val="100000"/>
              </a:lnSpc>
              <a:spcBef>
                <a:spcPts val="0"/>
              </a:spcBef>
              <a:spcAft>
                <a:spcPts val="0"/>
              </a:spcAft>
              <a:buClr>
                <a:srgbClr val="2DA2BF"/>
              </a:buClr>
              <a:buSzPts val="1400"/>
              <a:buFont typeface="Verdana"/>
              <a:buNone/>
            </a:pPr>
            <a:r>
              <a:rPr lang="en-US"/>
              <a:t>6-8 Blook - </a:t>
            </a:r>
            <a:r>
              <a:rPr lang="en-US" u="sng">
                <a:solidFill>
                  <a:schemeClr val="hlink"/>
                </a:solidFill>
                <a:hlinkClick r:id="rId3"/>
              </a:rPr>
              <a:t>https://dashboard.blooket.com/set/670ee2674213e2bfbef6645d</a:t>
            </a:r>
            <a:endParaRPr/>
          </a:p>
          <a:p>
            <a:pPr marL="628868" lvl="1" indent="-141599" algn="l" rtl="0">
              <a:lnSpc>
                <a:spcPct val="100000"/>
              </a:lnSpc>
              <a:spcBef>
                <a:spcPts val="0"/>
              </a:spcBef>
              <a:spcAft>
                <a:spcPts val="0"/>
              </a:spcAft>
              <a:buClr>
                <a:srgbClr val="2DA2BF"/>
              </a:buClr>
              <a:buSzPts val="1400"/>
              <a:buFont typeface="Verdana"/>
              <a:buNone/>
            </a:pPr>
            <a:r>
              <a:rPr lang="en-US"/>
              <a:t>8th grade Blook on waves - </a:t>
            </a:r>
            <a:r>
              <a:rPr lang="en-US" u="sng">
                <a:solidFill>
                  <a:schemeClr val="hlink"/>
                </a:solidFill>
                <a:hlinkClick r:id="rId4"/>
              </a:rPr>
              <a:t>https://dashboard.blooket.com/set/671aa8142638356f348c8c18</a:t>
            </a:r>
            <a:endParaRPr/>
          </a:p>
          <a:p>
            <a:pPr marL="628868" lvl="1" indent="-141599" algn="l" rtl="0">
              <a:lnSpc>
                <a:spcPct val="100000"/>
              </a:lnSpc>
              <a:spcBef>
                <a:spcPts val="0"/>
              </a:spcBef>
              <a:spcAft>
                <a:spcPts val="0"/>
              </a:spcAft>
              <a:buClr>
                <a:srgbClr val="2DA2BF"/>
              </a:buClr>
              <a:buSzPts val="1400"/>
              <a:buFont typeface="Verdana"/>
              <a:buNone/>
            </a:pPr>
            <a:endParaRPr/>
          </a:p>
          <a:p>
            <a:pPr marL="628868" lvl="1" indent="-141599" algn="l" rtl="0">
              <a:lnSpc>
                <a:spcPct val="100000"/>
              </a:lnSpc>
              <a:spcBef>
                <a:spcPts val="0"/>
              </a:spcBef>
              <a:spcAft>
                <a:spcPts val="0"/>
              </a:spcAft>
              <a:buClr>
                <a:srgbClr val="2DA2BF"/>
              </a:buClr>
              <a:buSzPts val="1400"/>
              <a:buFont typeface="Verdana"/>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9c1cbe4f2d_0_107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g39c1cbe4f2d_0_1070: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3: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9c1cbe4f2d_0_107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39c1cbe4f2d_0_1074: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p27: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628869" lvl="1" indent="-141599" algn="l" rtl="0">
              <a:lnSpc>
                <a:spcPct val="100000"/>
              </a:lnSpc>
              <a:spcBef>
                <a:spcPts val="0"/>
              </a:spcBef>
              <a:spcAft>
                <a:spcPts val="0"/>
              </a:spcAft>
              <a:buClr>
                <a:srgbClr val="2DA2BF"/>
              </a:buClr>
              <a:buSzPts val="1400"/>
              <a:buFont typeface="Verdana"/>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4: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5: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a:t>Notes:  Electric current is the movement of an electric charge through a conductor. For example, an electric charge carried by electrons through a wire. An electromagnetic wave does not require a conductor. Electromagnetic waves are created by moving electric charges, but once created, they can propagate through a vacuum.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6: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9c1cbe4f2d_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39c1cbe4f2d_0_0: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r>
              <a:rPr lang="en-US"/>
              <a:t>www.sciencelearn.org</a:t>
            </a:r>
            <a:endParaRPr/>
          </a:p>
          <a:p>
            <a:pPr marL="0" lvl="0" indent="0" algn="l" rtl="0">
              <a:lnSpc>
                <a:spcPct val="100000"/>
              </a:lnSpc>
              <a:spcBef>
                <a:spcPts val="0"/>
              </a:spcBef>
              <a:spcAft>
                <a:spcPts val="0"/>
              </a:spcAft>
              <a:buSzPts val="1400"/>
              <a:buNone/>
            </a:pPr>
            <a:r>
              <a:rPr lang="en-US"/>
              <a:t>Video link to https://www.youtube.com/watch?v=O0PawPSdk28&amp;authuser=0</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a35a76af05_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3a35a76af05_0_0:notes"/>
          <p:cNvSpPr txBox="1">
            <a:spLocks noGrp="1"/>
          </p:cNvSpPr>
          <p:nvPr>
            <p:ph type="body" idx="1"/>
          </p:nvPr>
        </p:nvSpPr>
        <p:spPr>
          <a:xfrm>
            <a:off x="695008" y="4387136"/>
            <a:ext cx="5560200" cy="41562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400"/>
              <a:buNone/>
            </a:pPr>
            <a:r>
              <a:rPr lang="en-US"/>
              <a:t>www.sciencelearn.org</a:t>
            </a:r>
            <a:endParaRPr/>
          </a:p>
          <a:p>
            <a:pPr marL="0" lvl="0" indent="0" algn="l" rtl="0">
              <a:lnSpc>
                <a:spcPct val="100000"/>
              </a:lnSpc>
              <a:spcBef>
                <a:spcPts val="0"/>
              </a:spcBef>
              <a:spcAft>
                <a:spcPts val="0"/>
              </a:spcAft>
              <a:buSzPts val="1400"/>
              <a:buNone/>
            </a:pPr>
            <a:r>
              <a:rPr lang="en-US"/>
              <a:t>Video link to https://www.youtube.com/watch?v=O0PawPSdk28&amp;authuser=0</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txBox="1">
            <a:spLocks noGrp="1"/>
          </p:cNvSpPr>
          <p:nvPr>
            <p:ph type="body" idx="1"/>
          </p:nvPr>
        </p:nvSpPr>
        <p:spPr>
          <a:xfrm>
            <a:off x="695008" y="4387136"/>
            <a:ext cx="5560060" cy="4156234"/>
          </a:xfrm>
          <a:prstGeom prst="rect">
            <a:avLst/>
          </a:prstGeom>
        </p:spPr>
        <p:txBody>
          <a:bodyPr spcFirstLastPara="1" wrap="square" lIns="92475" tIns="92475" rIns="92475" bIns="92475" anchor="t" anchorCtr="0">
            <a:noAutofit/>
          </a:bodyPr>
          <a:lstStyle/>
          <a:p>
            <a:pPr marL="0" lvl="0" indent="0" algn="l" rtl="0">
              <a:spcBef>
                <a:spcPts val="0"/>
              </a:spcBef>
              <a:spcAft>
                <a:spcPts val="0"/>
              </a:spcAft>
              <a:buNone/>
            </a:pPr>
            <a:endParaRPr/>
          </a:p>
        </p:txBody>
      </p:sp>
      <p:sp>
        <p:nvSpPr>
          <p:cNvPr id="221" name="Google Shape;221;p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600"/>
              <a:buFont typeface="Georgia"/>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6" name="Google Shape;16;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50"/>
              <a:buFont typeface="Arial"/>
              <a:buNone/>
              <a:defRPr sz="105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50"/>
              <a:buFont typeface="Arial"/>
              <a:buNone/>
              <a:defRPr sz="105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50"/>
              <a:buFont typeface="Arial"/>
              <a:buNone/>
              <a:defRPr sz="105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50"/>
              <a:buFont typeface="Arial"/>
              <a:buNone/>
              <a:defRPr sz="105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50"/>
              <a:buFont typeface="Arial"/>
              <a:buNone/>
              <a:defRPr sz="105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50"/>
              <a:buFont typeface="Arial"/>
              <a:buNone/>
              <a:defRPr sz="105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50"/>
              <a:buFont typeface="Arial"/>
              <a:buNone/>
              <a:defRPr sz="105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50"/>
              <a:buFont typeface="Arial"/>
              <a:buNone/>
              <a:defRPr sz="105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50"/>
              <a:buFont typeface="Arial"/>
              <a:buNone/>
              <a:defRPr sz="1050" b="1"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800100" y="1536192"/>
            <a:ext cx="3566160" cy="48006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275"/>
              <a:buNone/>
              <a:defRPr sz="1500" b="1">
                <a:solidFill>
                  <a:srgbClr val="548BB7"/>
                </a:solidFill>
              </a:defRPr>
            </a:lvl1pPr>
            <a:lvl2pPr marL="914400" lvl="1" indent="-228600" algn="l">
              <a:lnSpc>
                <a:spcPct val="90000"/>
              </a:lnSpc>
              <a:spcBef>
                <a:spcPts val="300"/>
              </a:spcBef>
              <a:spcAft>
                <a:spcPts val="0"/>
              </a:spcAft>
              <a:buSzPts val="1275"/>
              <a:buNone/>
              <a:defRPr sz="1500" b="1"/>
            </a:lvl2pPr>
            <a:lvl3pPr marL="1371600" lvl="2" indent="-228600" algn="l">
              <a:lnSpc>
                <a:spcPct val="90000"/>
              </a:lnSpc>
              <a:spcBef>
                <a:spcPts val="300"/>
              </a:spcBef>
              <a:spcAft>
                <a:spcPts val="0"/>
              </a:spcAft>
              <a:buSzPts val="1148"/>
              <a:buNone/>
              <a:defRPr sz="1350" b="1"/>
            </a:lvl3pPr>
            <a:lvl4pPr marL="1828800" lvl="3" indent="-228600" algn="l">
              <a:lnSpc>
                <a:spcPct val="90000"/>
              </a:lnSpc>
              <a:spcBef>
                <a:spcPts val="300"/>
              </a:spcBef>
              <a:spcAft>
                <a:spcPts val="0"/>
              </a:spcAft>
              <a:buSzPts val="1020"/>
              <a:buNone/>
              <a:defRPr sz="1200" b="1"/>
            </a:lvl4pPr>
            <a:lvl5pPr marL="2286000" lvl="4" indent="-228600" algn="l">
              <a:lnSpc>
                <a:spcPct val="90000"/>
              </a:lnSpc>
              <a:spcBef>
                <a:spcPts val="300"/>
              </a:spcBef>
              <a:spcAft>
                <a:spcPts val="0"/>
              </a:spcAft>
              <a:buSzPts val="1020"/>
              <a:buNone/>
              <a:defRPr sz="1200" b="1"/>
            </a:lvl5pPr>
            <a:lvl6pPr marL="2743200" lvl="5" indent="-228600" algn="l">
              <a:lnSpc>
                <a:spcPct val="90000"/>
              </a:lnSpc>
              <a:spcBef>
                <a:spcPts val="300"/>
              </a:spcBef>
              <a:spcAft>
                <a:spcPts val="0"/>
              </a:spcAft>
              <a:buSzPts val="1020"/>
              <a:buNone/>
              <a:defRPr sz="1200" b="1"/>
            </a:lvl6pPr>
            <a:lvl7pPr marL="3200400" lvl="6" indent="-228600" algn="l">
              <a:lnSpc>
                <a:spcPct val="90000"/>
              </a:lnSpc>
              <a:spcBef>
                <a:spcPts val="300"/>
              </a:spcBef>
              <a:spcAft>
                <a:spcPts val="0"/>
              </a:spcAft>
              <a:buSzPts val="1020"/>
              <a:buNone/>
              <a:defRPr sz="1200" b="1"/>
            </a:lvl7pPr>
            <a:lvl8pPr marL="3657600" lvl="7" indent="-228600" algn="l">
              <a:lnSpc>
                <a:spcPct val="90000"/>
              </a:lnSpc>
              <a:spcBef>
                <a:spcPts val="300"/>
              </a:spcBef>
              <a:spcAft>
                <a:spcPts val="0"/>
              </a:spcAft>
              <a:buSzPts val="1020"/>
              <a:buNone/>
              <a:defRPr sz="1200" b="1"/>
            </a:lvl8pPr>
            <a:lvl9pPr marL="4114800" lvl="8" indent="-228600" algn="l">
              <a:lnSpc>
                <a:spcPct val="90000"/>
              </a:lnSpc>
              <a:spcBef>
                <a:spcPts val="300"/>
              </a:spcBef>
              <a:spcAft>
                <a:spcPts val="150"/>
              </a:spcAft>
              <a:buSzPts val="1020"/>
              <a:buNone/>
              <a:defRPr sz="1200" b="1"/>
            </a:lvl9pPr>
          </a:lstStyle>
          <a:p>
            <a:endParaRPr/>
          </a:p>
        </p:txBody>
      </p:sp>
      <p:sp>
        <p:nvSpPr>
          <p:cNvPr id="73" name="Google Shape;73;p11"/>
          <p:cNvSpPr txBox="1">
            <a:spLocks noGrp="1"/>
          </p:cNvSpPr>
          <p:nvPr>
            <p:ph type="body" idx="2"/>
          </p:nvPr>
        </p:nvSpPr>
        <p:spPr>
          <a:xfrm>
            <a:off x="802386" y="2057400"/>
            <a:ext cx="3566160" cy="2468880"/>
          </a:xfrm>
          <a:prstGeom prst="rect">
            <a:avLst/>
          </a:prstGeom>
          <a:noFill/>
          <a:ln>
            <a:noFill/>
          </a:ln>
        </p:spPr>
        <p:txBody>
          <a:bodyPr spcFirstLastPara="1" wrap="square" lIns="91425" tIns="45700" rIns="91425" bIns="45700" anchor="t" anchorCtr="0">
            <a:normAutofit/>
          </a:bodyPr>
          <a:lstStyle>
            <a:lvl1pPr marL="457200" lvl="0" indent="-309562" algn="l">
              <a:lnSpc>
                <a:spcPct val="90000"/>
              </a:lnSpc>
              <a:spcBef>
                <a:spcPts val="900"/>
              </a:spcBef>
              <a:spcAft>
                <a:spcPts val="0"/>
              </a:spcAft>
              <a:buSzPts val="1275"/>
              <a:buChar char="▪"/>
              <a:defRPr sz="1500"/>
            </a:lvl1pPr>
            <a:lvl2pPr marL="914400" lvl="1" indent="-301466" algn="l">
              <a:lnSpc>
                <a:spcPct val="90000"/>
              </a:lnSpc>
              <a:spcBef>
                <a:spcPts val="300"/>
              </a:spcBef>
              <a:spcAft>
                <a:spcPts val="0"/>
              </a:spcAft>
              <a:buSzPts val="1148"/>
              <a:buChar char="▪"/>
              <a:defRPr sz="1350"/>
            </a:lvl2pPr>
            <a:lvl3pPr marL="1371600" lvl="2" indent="-293369" algn="l">
              <a:lnSpc>
                <a:spcPct val="90000"/>
              </a:lnSpc>
              <a:spcBef>
                <a:spcPts val="300"/>
              </a:spcBef>
              <a:spcAft>
                <a:spcPts val="0"/>
              </a:spcAft>
              <a:buSzPts val="1020"/>
              <a:buChar char="▪"/>
              <a:defRPr sz="1200"/>
            </a:lvl3pPr>
            <a:lvl4pPr marL="1828800" lvl="3" indent="-293369" algn="l">
              <a:lnSpc>
                <a:spcPct val="90000"/>
              </a:lnSpc>
              <a:spcBef>
                <a:spcPts val="300"/>
              </a:spcBef>
              <a:spcAft>
                <a:spcPts val="0"/>
              </a:spcAft>
              <a:buSzPts val="1020"/>
              <a:buChar char="▪"/>
              <a:defRPr sz="1200"/>
            </a:lvl4pPr>
            <a:lvl5pPr marL="2286000" lvl="4" indent="-293370" algn="l">
              <a:lnSpc>
                <a:spcPct val="90000"/>
              </a:lnSpc>
              <a:spcBef>
                <a:spcPts val="300"/>
              </a:spcBef>
              <a:spcAft>
                <a:spcPts val="0"/>
              </a:spcAft>
              <a:buSzPts val="1020"/>
              <a:buChar char="▪"/>
              <a:defRPr sz="1200"/>
            </a:lvl5pPr>
            <a:lvl6pPr marL="2743200" lvl="5" indent="-293370" algn="l">
              <a:lnSpc>
                <a:spcPct val="90000"/>
              </a:lnSpc>
              <a:spcBef>
                <a:spcPts val="300"/>
              </a:spcBef>
              <a:spcAft>
                <a:spcPts val="0"/>
              </a:spcAft>
              <a:buSzPts val="1020"/>
              <a:buChar char="▪"/>
              <a:defRPr sz="1200"/>
            </a:lvl6pPr>
            <a:lvl7pPr marL="3200400" lvl="6" indent="-293370" algn="l">
              <a:lnSpc>
                <a:spcPct val="90000"/>
              </a:lnSpc>
              <a:spcBef>
                <a:spcPts val="300"/>
              </a:spcBef>
              <a:spcAft>
                <a:spcPts val="0"/>
              </a:spcAft>
              <a:buSzPts val="1020"/>
              <a:buChar char="▪"/>
              <a:defRPr sz="1200"/>
            </a:lvl7pPr>
            <a:lvl8pPr marL="3657600" lvl="7" indent="-293370" algn="l">
              <a:lnSpc>
                <a:spcPct val="90000"/>
              </a:lnSpc>
              <a:spcBef>
                <a:spcPts val="300"/>
              </a:spcBef>
              <a:spcAft>
                <a:spcPts val="0"/>
              </a:spcAft>
              <a:buSzPts val="1020"/>
              <a:buChar char="▪"/>
              <a:defRPr sz="1200"/>
            </a:lvl8pPr>
            <a:lvl9pPr marL="4114800" lvl="8" indent="-293370" algn="l">
              <a:lnSpc>
                <a:spcPct val="90000"/>
              </a:lnSpc>
              <a:spcBef>
                <a:spcPts val="300"/>
              </a:spcBef>
              <a:spcAft>
                <a:spcPts val="150"/>
              </a:spcAft>
              <a:buSzPts val="1020"/>
              <a:buChar char="▪"/>
              <a:defRPr sz="1200"/>
            </a:lvl9pPr>
          </a:lstStyle>
          <a:p>
            <a:endParaRPr/>
          </a:p>
        </p:txBody>
      </p:sp>
      <p:sp>
        <p:nvSpPr>
          <p:cNvPr id="74" name="Google Shape;74;p11"/>
          <p:cNvSpPr txBox="1">
            <a:spLocks noGrp="1"/>
          </p:cNvSpPr>
          <p:nvPr>
            <p:ph type="body" idx="3"/>
          </p:nvPr>
        </p:nvSpPr>
        <p:spPr>
          <a:xfrm>
            <a:off x="4773168" y="1536192"/>
            <a:ext cx="3566160" cy="48006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275"/>
              <a:buNone/>
              <a:defRPr sz="1500" b="1">
                <a:solidFill>
                  <a:srgbClr val="548BB7"/>
                </a:solidFill>
              </a:defRPr>
            </a:lvl1pPr>
            <a:lvl2pPr marL="914400" lvl="1" indent="-228600" algn="l">
              <a:lnSpc>
                <a:spcPct val="90000"/>
              </a:lnSpc>
              <a:spcBef>
                <a:spcPts val="300"/>
              </a:spcBef>
              <a:spcAft>
                <a:spcPts val="0"/>
              </a:spcAft>
              <a:buSzPts val="1275"/>
              <a:buNone/>
              <a:defRPr sz="1500" b="1"/>
            </a:lvl2pPr>
            <a:lvl3pPr marL="1371600" lvl="2" indent="-228600" algn="l">
              <a:lnSpc>
                <a:spcPct val="90000"/>
              </a:lnSpc>
              <a:spcBef>
                <a:spcPts val="300"/>
              </a:spcBef>
              <a:spcAft>
                <a:spcPts val="0"/>
              </a:spcAft>
              <a:buSzPts val="1148"/>
              <a:buNone/>
              <a:defRPr sz="1350" b="1"/>
            </a:lvl3pPr>
            <a:lvl4pPr marL="1828800" lvl="3" indent="-228600" algn="l">
              <a:lnSpc>
                <a:spcPct val="90000"/>
              </a:lnSpc>
              <a:spcBef>
                <a:spcPts val="300"/>
              </a:spcBef>
              <a:spcAft>
                <a:spcPts val="0"/>
              </a:spcAft>
              <a:buSzPts val="1020"/>
              <a:buNone/>
              <a:defRPr sz="1200" b="1"/>
            </a:lvl4pPr>
            <a:lvl5pPr marL="2286000" lvl="4" indent="-228600" algn="l">
              <a:lnSpc>
                <a:spcPct val="90000"/>
              </a:lnSpc>
              <a:spcBef>
                <a:spcPts val="300"/>
              </a:spcBef>
              <a:spcAft>
                <a:spcPts val="0"/>
              </a:spcAft>
              <a:buSzPts val="1020"/>
              <a:buNone/>
              <a:defRPr sz="1200" b="1"/>
            </a:lvl5pPr>
            <a:lvl6pPr marL="2743200" lvl="5" indent="-228600" algn="l">
              <a:lnSpc>
                <a:spcPct val="90000"/>
              </a:lnSpc>
              <a:spcBef>
                <a:spcPts val="300"/>
              </a:spcBef>
              <a:spcAft>
                <a:spcPts val="0"/>
              </a:spcAft>
              <a:buSzPts val="1020"/>
              <a:buNone/>
              <a:defRPr sz="1200" b="1"/>
            </a:lvl6pPr>
            <a:lvl7pPr marL="3200400" lvl="6" indent="-228600" algn="l">
              <a:lnSpc>
                <a:spcPct val="90000"/>
              </a:lnSpc>
              <a:spcBef>
                <a:spcPts val="300"/>
              </a:spcBef>
              <a:spcAft>
                <a:spcPts val="0"/>
              </a:spcAft>
              <a:buSzPts val="1020"/>
              <a:buNone/>
              <a:defRPr sz="1200" b="1"/>
            </a:lvl7pPr>
            <a:lvl8pPr marL="3657600" lvl="7" indent="-228600" algn="l">
              <a:lnSpc>
                <a:spcPct val="90000"/>
              </a:lnSpc>
              <a:spcBef>
                <a:spcPts val="300"/>
              </a:spcBef>
              <a:spcAft>
                <a:spcPts val="0"/>
              </a:spcAft>
              <a:buSzPts val="1020"/>
              <a:buNone/>
              <a:defRPr sz="1200" b="1"/>
            </a:lvl8pPr>
            <a:lvl9pPr marL="4114800" lvl="8" indent="-228600" algn="l">
              <a:lnSpc>
                <a:spcPct val="90000"/>
              </a:lnSpc>
              <a:spcBef>
                <a:spcPts val="300"/>
              </a:spcBef>
              <a:spcAft>
                <a:spcPts val="150"/>
              </a:spcAft>
              <a:buSzPts val="1020"/>
              <a:buNone/>
              <a:defRPr sz="1200" b="1"/>
            </a:lvl9pPr>
          </a:lstStyle>
          <a:p>
            <a:endParaRPr/>
          </a:p>
        </p:txBody>
      </p:sp>
      <p:sp>
        <p:nvSpPr>
          <p:cNvPr id="75" name="Google Shape;75;p11"/>
          <p:cNvSpPr txBox="1">
            <a:spLocks noGrp="1"/>
          </p:cNvSpPr>
          <p:nvPr>
            <p:ph type="body" idx="4"/>
          </p:nvPr>
        </p:nvSpPr>
        <p:spPr>
          <a:xfrm>
            <a:off x="4773168" y="2057400"/>
            <a:ext cx="3566160" cy="2468880"/>
          </a:xfrm>
          <a:prstGeom prst="rect">
            <a:avLst/>
          </a:prstGeom>
          <a:noFill/>
          <a:ln>
            <a:noFill/>
          </a:ln>
        </p:spPr>
        <p:txBody>
          <a:bodyPr spcFirstLastPara="1" wrap="square" lIns="91425" tIns="45700" rIns="91425" bIns="45700" anchor="t" anchorCtr="0">
            <a:normAutofit/>
          </a:bodyPr>
          <a:lstStyle>
            <a:lvl1pPr marL="457200" lvl="0" indent="-309562" algn="l">
              <a:lnSpc>
                <a:spcPct val="90000"/>
              </a:lnSpc>
              <a:spcBef>
                <a:spcPts val="900"/>
              </a:spcBef>
              <a:spcAft>
                <a:spcPts val="0"/>
              </a:spcAft>
              <a:buSzPts val="1275"/>
              <a:buChar char="▪"/>
              <a:defRPr sz="1500"/>
            </a:lvl1pPr>
            <a:lvl2pPr marL="914400" lvl="1" indent="-301466" algn="l">
              <a:lnSpc>
                <a:spcPct val="90000"/>
              </a:lnSpc>
              <a:spcBef>
                <a:spcPts val="300"/>
              </a:spcBef>
              <a:spcAft>
                <a:spcPts val="0"/>
              </a:spcAft>
              <a:buSzPts val="1148"/>
              <a:buChar char="▪"/>
              <a:defRPr sz="1350"/>
            </a:lvl2pPr>
            <a:lvl3pPr marL="1371600" lvl="2" indent="-293369" algn="l">
              <a:lnSpc>
                <a:spcPct val="90000"/>
              </a:lnSpc>
              <a:spcBef>
                <a:spcPts val="300"/>
              </a:spcBef>
              <a:spcAft>
                <a:spcPts val="0"/>
              </a:spcAft>
              <a:buSzPts val="1020"/>
              <a:buChar char="▪"/>
              <a:defRPr sz="1200"/>
            </a:lvl3pPr>
            <a:lvl4pPr marL="1828800" lvl="3" indent="-293369" algn="l">
              <a:lnSpc>
                <a:spcPct val="90000"/>
              </a:lnSpc>
              <a:spcBef>
                <a:spcPts val="300"/>
              </a:spcBef>
              <a:spcAft>
                <a:spcPts val="0"/>
              </a:spcAft>
              <a:buSzPts val="1020"/>
              <a:buChar char="▪"/>
              <a:defRPr sz="1200"/>
            </a:lvl4pPr>
            <a:lvl5pPr marL="2286000" lvl="4" indent="-293370" algn="l">
              <a:lnSpc>
                <a:spcPct val="90000"/>
              </a:lnSpc>
              <a:spcBef>
                <a:spcPts val="300"/>
              </a:spcBef>
              <a:spcAft>
                <a:spcPts val="0"/>
              </a:spcAft>
              <a:buSzPts val="1020"/>
              <a:buChar char="▪"/>
              <a:defRPr sz="1200"/>
            </a:lvl5pPr>
            <a:lvl6pPr marL="2743200" lvl="5" indent="-293370" algn="l">
              <a:lnSpc>
                <a:spcPct val="90000"/>
              </a:lnSpc>
              <a:spcBef>
                <a:spcPts val="300"/>
              </a:spcBef>
              <a:spcAft>
                <a:spcPts val="0"/>
              </a:spcAft>
              <a:buSzPts val="1020"/>
              <a:buChar char="▪"/>
              <a:defRPr sz="1200"/>
            </a:lvl6pPr>
            <a:lvl7pPr marL="3200400" lvl="6" indent="-293370" algn="l">
              <a:lnSpc>
                <a:spcPct val="90000"/>
              </a:lnSpc>
              <a:spcBef>
                <a:spcPts val="300"/>
              </a:spcBef>
              <a:spcAft>
                <a:spcPts val="0"/>
              </a:spcAft>
              <a:buSzPts val="1020"/>
              <a:buChar char="▪"/>
              <a:defRPr sz="1200"/>
            </a:lvl7pPr>
            <a:lvl8pPr marL="3657600" lvl="7" indent="-293370" algn="l">
              <a:lnSpc>
                <a:spcPct val="90000"/>
              </a:lnSpc>
              <a:spcBef>
                <a:spcPts val="300"/>
              </a:spcBef>
              <a:spcAft>
                <a:spcPts val="0"/>
              </a:spcAft>
              <a:buSzPts val="1020"/>
              <a:buChar char="▪"/>
              <a:defRPr sz="1200"/>
            </a:lvl8pPr>
            <a:lvl9pPr marL="4114800" lvl="8" indent="-293370" algn="l">
              <a:lnSpc>
                <a:spcPct val="90000"/>
              </a:lnSpc>
              <a:spcBef>
                <a:spcPts val="300"/>
              </a:spcBef>
              <a:spcAft>
                <a:spcPts val="150"/>
              </a:spcAft>
              <a:buSzPts val="1020"/>
              <a:buChar char="▪"/>
              <a:defRPr sz="1200"/>
            </a:lvl9pPr>
          </a:lstStyle>
          <a:p>
            <a:endParaRPr/>
          </a:p>
        </p:txBody>
      </p:sp>
      <p:sp>
        <p:nvSpPr>
          <p:cNvPr id="76" name="Google Shape;76;p11"/>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4"/>
        <p:cNvGrpSpPr/>
        <p:nvPr/>
      </p:nvGrpSpPr>
      <p:grpSpPr>
        <a:xfrm>
          <a:off x="0" y="0"/>
          <a:ext cx="0" cy="0"/>
          <a:chOff x="0" y="0"/>
          <a:chExt cx="0" cy="0"/>
        </a:xfrm>
      </p:grpSpPr>
      <p:sp>
        <p:nvSpPr>
          <p:cNvPr id="85" name="Google Shape;85;p13"/>
          <p:cNvSpPr/>
          <p:nvPr/>
        </p:nvSpPr>
        <p:spPr>
          <a:xfrm>
            <a:off x="6227806" y="1"/>
            <a:ext cx="2916194" cy="51434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title"/>
          </p:nvPr>
        </p:nvSpPr>
        <p:spPr>
          <a:xfrm>
            <a:off x="6412230" y="514350"/>
            <a:ext cx="2400300" cy="13030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2400"/>
              <a:buFont typeface="Georgi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628650" y="514350"/>
            <a:ext cx="5033772" cy="3765042"/>
          </a:xfrm>
          <a:prstGeom prst="rect">
            <a:avLst/>
          </a:prstGeom>
          <a:noFill/>
          <a:ln>
            <a:noFill/>
          </a:ln>
        </p:spPr>
        <p:txBody>
          <a:bodyPr spcFirstLastPara="1" wrap="square" lIns="91425" tIns="45700" rIns="91425" bIns="45700" anchor="t" anchorCtr="0">
            <a:normAutofit/>
          </a:bodyPr>
          <a:lstStyle>
            <a:lvl1pPr marL="457200" lvl="0" indent="-309562" algn="l">
              <a:lnSpc>
                <a:spcPct val="90000"/>
              </a:lnSpc>
              <a:spcBef>
                <a:spcPts val="900"/>
              </a:spcBef>
              <a:spcAft>
                <a:spcPts val="0"/>
              </a:spcAft>
              <a:buSzPts val="1275"/>
              <a:buChar char="▪"/>
              <a:defRPr sz="1500"/>
            </a:lvl1pPr>
            <a:lvl2pPr marL="914400" lvl="1" indent="-301466" algn="l">
              <a:lnSpc>
                <a:spcPct val="90000"/>
              </a:lnSpc>
              <a:spcBef>
                <a:spcPts val="300"/>
              </a:spcBef>
              <a:spcAft>
                <a:spcPts val="0"/>
              </a:spcAft>
              <a:buSzPts val="1148"/>
              <a:buChar char="▪"/>
              <a:defRPr sz="1350"/>
            </a:lvl2pPr>
            <a:lvl3pPr marL="1371600" lvl="2" indent="-293369" algn="l">
              <a:lnSpc>
                <a:spcPct val="90000"/>
              </a:lnSpc>
              <a:spcBef>
                <a:spcPts val="300"/>
              </a:spcBef>
              <a:spcAft>
                <a:spcPts val="0"/>
              </a:spcAft>
              <a:buSzPts val="1020"/>
              <a:buChar char="▪"/>
              <a:defRPr sz="1200"/>
            </a:lvl3pPr>
            <a:lvl4pPr marL="1828800" lvl="3" indent="-293369" algn="l">
              <a:lnSpc>
                <a:spcPct val="90000"/>
              </a:lnSpc>
              <a:spcBef>
                <a:spcPts val="300"/>
              </a:spcBef>
              <a:spcAft>
                <a:spcPts val="0"/>
              </a:spcAft>
              <a:buSzPts val="1020"/>
              <a:buChar char="▪"/>
              <a:defRPr sz="1200"/>
            </a:lvl4pPr>
            <a:lvl5pPr marL="2286000" lvl="4" indent="-293370" algn="l">
              <a:lnSpc>
                <a:spcPct val="90000"/>
              </a:lnSpc>
              <a:spcBef>
                <a:spcPts val="300"/>
              </a:spcBef>
              <a:spcAft>
                <a:spcPts val="0"/>
              </a:spcAft>
              <a:buSzPts val="1020"/>
              <a:buChar char="▪"/>
              <a:defRPr sz="1200"/>
            </a:lvl5pPr>
            <a:lvl6pPr marL="2743200" lvl="5" indent="-293370" algn="l">
              <a:lnSpc>
                <a:spcPct val="90000"/>
              </a:lnSpc>
              <a:spcBef>
                <a:spcPts val="300"/>
              </a:spcBef>
              <a:spcAft>
                <a:spcPts val="0"/>
              </a:spcAft>
              <a:buSzPts val="1020"/>
              <a:buChar char="▪"/>
              <a:defRPr sz="1200"/>
            </a:lvl6pPr>
            <a:lvl7pPr marL="3200400" lvl="6" indent="-293370" algn="l">
              <a:lnSpc>
                <a:spcPct val="90000"/>
              </a:lnSpc>
              <a:spcBef>
                <a:spcPts val="300"/>
              </a:spcBef>
              <a:spcAft>
                <a:spcPts val="0"/>
              </a:spcAft>
              <a:buSzPts val="1020"/>
              <a:buChar char="▪"/>
              <a:defRPr sz="1200"/>
            </a:lvl7pPr>
            <a:lvl8pPr marL="3657600" lvl="7" indent="-293370" algn="l">
              <a:lnSpc>
                <a:spcPct val="90000"/>
              </a:lnSpc>
              <a:spcBef>
                <a:spcPts val="300"/>
              </a:spcBef>
              <a:spcAft>
                <a:spcPts val="0"/>
              </a:spcAft>
              <a:buSzPts val="1020"/>
              <a:buChar char="▪"/>
              <a:defRPr sz="1200"/>
            </a:lvl8pPr>
            <a:lvl9pPr marL="4114800" lvl="8" indent="-293370" algn="l">
              <a:lnSpc>
                <a:spcPct val="90000"/>
              </a:lnSpc>
              <a:spcBef>
                <a:spcPts val="300"/>
              </a:spcBef>
              <a:spcAft>
                <a:spcPts val="150"/>
              </a:spcAft>
              <a:buSzPts val="1020"/>
              <a:buChar char="▪"/>
              <a:defRPr sz="1200"/>
            </a:lvl9pPr>
          </a:lstStyle>
          <a:p>
            <a:endParaRPr/>
          </a:p>
        </p:txBody>
      </p:sp>
      <p:sp>
        <p:nvSpPr>
          <p:cNvPr id="88" name="Google Shape;88;p13"/>
          <p:cNvSpPr txBox="1">
            <a:spLocks noGrp="1"/>
          </p:cNvSpPr>
          <p:nvPr>
            <p:ph type="body" idx="2"/>
          </p:nvPr>
        </p:nvSpPr>
        <p:spPr>
          <a:xfrm>
            <a:off x="6412230" y="1817370"/>
            <a:ext cx="2400300" cy="24688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93"/>
              <a:buNone/>
              <a:defRPr sz="1050">
                <a:solidFill>
                  <a:srgbClr val="345D7E"/>
                </a:solidFill>
              </a:defRPr>
            </a:lvl1pPr>
            <a:lvl2pPr marL="914400" lvl="1" indent="-228600" algn="l">
              <a:lnSpc>
                <a:spcPct val="90000"/>
              </a:lnSpc>
              <a:spcBef>
                <a:spcPts val="300"/>
              </a:spcBef>
              <a:spcAft>
                <a:spcPts val="0"/>
              </a:spcAft>
              <a:buSzPts val="765"/>
              <a:buNone/>
              <a:defRPr sz="900"/>
            </a:lvl2pPr>
            <a:lvl3pPr marL="1371600" lvl="2" indent="-228600" algn="l">
              <a:lnSpc>
                <a:spcPct val="90000"/>
              </a:lnSpc>
              <a:spcBef>
                <a:spcPts val="300"/>
              </a:spcBef>
              <a:spcAft>
                <a:spcPts val="0"/>
              </a:spcAft>
              <a:buSzPts val="638"/>
              <a:buNone/>
              <a:defRPr sz="750"/>
            </a:lvl3pPr>
            <a:lvl4pPr marL="1828800" lvl="3" indent="-228600" algn="l">
              <a:lnSpc>
                <a:spcPct val="90000"/>
              </a:lnSpc>
              <a:spcBef>
                <a:spcPts val="300"/>
              </a:spcBef>
              <a:spcAft>
                <a:spcPts val="0"/>
              </a:spcAft>
              <a:buSzPts val="574"/>
              <a:buNone/>
              <a:defRPr sz="675"/>
            </a:lvl4pPr>
            <a:lvl5pPr marL="2286000" lvl="4" indent="-228600" algn="l">
              <a:lnSpc>
                <a:spcPct val="90000"/>
              </a:lnSpc>
              <a:spcBef>
                <a:spcPts val="300"/>
              </a:spcBef>
              <a:spcAft>
                <a:spcPts val="0"/>
              </a:spcAft>
              <a:buSzPts val="574"/>
              <a:buNone/>
              <a:defRPr sz="675"/>
            </a:lvl5pPr>
            <a:lvl6pPr marL="2743200" lvl="5" indent="-228600" algn="l">
              <a:lnSpc>
                <a:spcPct val="90000"/>
              </a:lnSpc>
              <a:spcBef>
                <a:spcPts val="300"/>
              </a:spcBef>
              <a:spcAft>
                <a:spcPts val="0"/>
              </a:spcAft>
              <a:buSzPts val="574"/>
              <a:buNone/>
              <a:defRPr sz="675"/>
            </a:lvl6pPr>
            <a:lvl7pPr marL="3200400" lvl="6" indent="-228600" algn="l">
              <a:lnSpc>
                <a:spcPct val="90000"/>
              </a:lnSpc>
              <a:spcBef>
                <a:spcPts val="300"/>
              </a:spcBef>
              <a:spcAft>
                <a:spcPts val="0"/>
              </a:spcAft>
              <a:buSzPts val="574"/>
              <a:buNone/>
              <a:defRPr sz="675"/>
            </a:lvl7pPr>
            <a:lvl8pPr marL="3657600" lvl="7" indent="-228600" algn="l">
              <a:lnSpc>
                <a:spcPct val="90000"/>
              </a:lnSpc>
              <a:spcBef>
                <a:spcPts val="300"/>
              </a:spcBef>
              <a:spcAft>
                <a:spcPts val="0"/>
              </a:spcAft>
              <a:buSzPts val="574"/>
              <a:buNone/>
              <a:defRPr sz="675"/>
            </a:lvl8pPr>
            <a:lvl9pPr marL="4114800" lvl="8" indent="-228600" algn="l">
              <a:lnSpc>
                <a:spcPct val="90000"/>
              </a:lnSpc>
              <a:spcBef>
                <a:spcPts val="300"/>
              </a:spcBef>
              <a:spcAft>
                <a:spcPts val="150"/>
              </a:spcAft>
              <a:buSzPts val="574"/>
              <a:buNone/>
              <a:defRPr sz="675"/>
            </a:lvl9pPr>
          </a:lstStyle>
          <a:p>
            <a:endParaRPr/>
          </a:p>
        </p:txBody>
      </p:sp>
      <p:sp>
        <p:nvSpPr>
          <p:cNvPr id="89" name="Google Shape;89;p13"/>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1" name="Google Shape;91;p13"/>
          <p:cNvGrpSpPr/>
          <p:nvPr/>
        </p:nvGrpSpPr>
        <p:grpSpPr>
          <a:xfrm>
            <a:off x="8551294" y="4672261"/>
            <a:ext cx="342900" cy="342900"/>
            <a:chOff x="11361456" y="6195813"/>
            <a:chExt cx="548640" cy="548640"/>
          </a:xfrm>
        </p:grpSpPr>
        <p:sp>
          <p:nvSpPr>
            <p:cNvPr id="92" name="Google Shape;92;p13"/>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3"/>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5"/>
        <p:cNvGrpSpPr/>
        <p:nvPr/>
      </p:nvGrpSpPr>
      <p:grpSpPr>
        <a:xfrm>
          <a:off x="0" y="0"/>
          <a:ext cx="0" cy="0"/>
          <a:chOff x="0" y="0"/>
          <a:chExt cx="0" cy="0"/>
        </a:xfrm>
      </p:grpSpPr>
      <p:sp>
        <p:nvSpPr>
          <p:cNvPr id="96" name="Google Shape;96;p14"/>
          <p:cNvSpPr/>
          <p:nvPr/>
        </p:nvSpPr>
        <p:spPr>
          <a:xfrm>
            <a:off x="6227806" y="1"/>
            <a:ext cx="2916194" cy="51434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txBox="1">
            <a:spLocks noGrp="1"/>
          </p:cNvSpPr>
          <p:nvPr>
            <p:ph type="title"/>
          </p:nvPr>
        </p:nvSpPr>
        <p:spPr>
          <a:xfrm>
            <a:off x="6412230" y="514350"/>
            <a:ext cx="2400300" cy="13030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2400"/>
              <a:buFont typeface="Georgi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a:spLocks noGrp="1"/>
          </p:cNvSpPr>
          <p:nvPr>
            <p:ph type="pic" idx="2"/>
          </p:nvPr>
        </p:nvSpPr>
        <p:spPr>
          <a:xfrm>
            <a:off x="0" y="0"/>
            <a:ext cx="6227805" cy="5143500"/>
          </a:xfrm>
          <a:prstGeom prst="rect">
            <a:avLst/>
          </a:prstGeom>
          <a:solidFill>
            <a:srgbClr val="E4DEDB"/>
          </a:solidFill>
          <a:ln>
            <a:noFill/>
          </a:ln>
        </p:spPr>
      </p:sp>
      <p:sp>
        <p:nvSpPr>
          <p:cNvPr id="99" name="Google Shape;99;p14"/>
          <p:cNvSpPr txBox="1">
            <a:spLocks noGrp="1"/>
          </p:cNvSpPr>
          <p:nvPr>
            <p:ph type="body" idx="1"/>
          </p:nvPr>
        </p:nvSpPr>
        <p:spPr>
          <a:xfrm>
            <a:off x="6412230" y="1817370"/>
            <a:ext cx="2400300" cy="24688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93"/>
              <a:buNone/>
              <a:defRPr sz="1050">
                <a:solidFill>
                  <a:srgbClr val="345D7E"/>
                </a:solidFill>
              </a:defRPr>
            </a:lvl1pPr>
            <a:lvl2pPr marL="914400" lvl="1" indent="-228600" algn="l">
              <a:lnSpc>
                <a:spcPct val="90000"/>
              </a:lnSpc>
              <a:spcBef>
                <a:spcPts val="300"/>
              </a:spcBef>
              <a:spcAft>
                <a:spcPts val="0"/>
              </a:spcAft>
              <a:buSzPts val="765"/>
              <a:buNone/>
              <a:defRPr sz="900"/>
            </a:lvl2pPr>
            <a:lvl3pPr marL="1371600" lvl="2" indent="-228600" algn="l">
              <a:lnSpc>
                <a:spcPct val="90000"/>
              </a:lnSpc>
              <a:spcBef>
                <a:spcPts val="300"/>
              </a:spcBef>
              <a:spcAft>
                <a:spcPts val="0"/>
              </a:spcAft>
              <a:buSzPts val="638"/>
              <a:buNone/>
              <a:defRPr sz="750"/>
            </a:lvl3pPr>
            <a:lvl4pPr marL="1828800" lvl="3" indent="-228600" algn="l">
              <a:lnSpc>
                <a:spcPct val="90000"/>
              </a:lnSpc>
              <a:spcBef>
                <a:spcPts val="300"/>
              </a:spcBef>
              <a:spcAft>
                <a:spcPts val="0"/>
              </a:spcAft>
              <a:buSzPts val="574"/>
              <a:buNone/>
              <a:defRPr sz="675"/>
            </a:lvl4pPr>
            <a:lvl5pPr marL="2286000" lvl="4" indent="-228600" algn="l">
              <a:lnSpc>
                <a:spcPct val="90000"/>
              </a:lnSpc>
              <a:spcBef>
                <a:spcPts val="300"/>
              </a:spcBef>
              <a:spcAft>
                <a:spcPts val="0"/>
              </a:spcAft>
              <a:buSzPts val="574"/>
              <a:buNone/>
              <a:defRPr sz="675"/>
            </a:lvl5pPr>
            <a:lvl6pPr marL="2743200" lvl="5" indent="-228600" algn="l">
              <a:lnSpc>
                <a:spcPct val="90000"/>
              </a:lnSpc>
              <a:spcBef>
                <a:spcPts val="300"/>
              </a:spcBef>
              <a:spcAft>
                <a:spcPts val="0"/>
              </a:spcAft>
              <a:buSzPts val="574"/>
              <a:buNone/>
              <a:defRPr sz="675"/>
            </a:lvl6pPr>
            <a:lvl7pPr marL="3200400" lvl="6" indent="-228600" algn="l">
              <a:lnSpc>
                <a:spcPct val="90000"/>
              </a:lnSpc>
              <a:spcBef>
                <a:spcPts val="300"/>
              </a:spcBef>
              <a:spcAft>
                <a:spcPts val="0"/>
              </a:spcAft>
              <a:buSzPts val="574"/>
              <a:buNone/>
              <a:defRPr sz="675"/>
            </a:lvl7pPr>
            <a:lvl8pPr marL="3657600" lvl="7" indent="-228600" algn="l">
              <a:lnSpc>
                <a:spcPct val="90000"/>
              </a:lnSpc>
              <a:spcBef>
                <a:spcPts val="300"/>
              </a:spcBef>
              <a:spcAft>
                <a:spcPts val="0"/>
              </a:spcAft>
              <a:buSzPts val="574"/>
              <a:buNone/>
              <a:defRPr sz="675"/>
            </a:lvl8pPr>
            <a:lvl9pPr marL="4114800" lvl="8" indent="-228600" algn="l">
              <a:lnSpc>
                <a:spcPct val="90000"/>
              </a:lnSpc>
              <a:spcBef>
                <a:spcPts val="300"/>
              </a:spcBef>
              <a:spcAft>
                <a:spcPts val="150"/>
              </a:spcAft>
              <a:buSzPts val="574"/>
              <a:buNone/>
              <a:defRPr sz="675"/>
            </a:lvl9pPr>
          </a:lstStyle>
          <a:p>
            <a:endParaRPr/>
          </a:p>
        </p:txBody>
      </p:sp>
      <p:sp>
        <p:nvSpPr>
          <p:cNvPr id="100" name="Google Shape;100;p14"/>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1" name="Google Shape;101;p14"/>
          <p:cNvGrpSpPr/>
          <p:nvPr/>
        </p:nvGrpSpPr>
        <p:grpSpPr>
          <a:xfrm>
            <a:off x="8551294" y="4672261"/>
            <a:ext cx="342900" cy="342900"/>
            <a:chOff x="11361456" y="6195813"/>
            <a:chExt cx="548640" cy="548640"/>
          </a:xfrm>
        </p:grpSpPr>
        <p:sp>
          <p:nvSpPr>
            <p:cNvPr id="102" name="Google Shape;102;p14"/>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4"/>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5"/>
          <p:cNvSpPr txBox="1">
            <a:spLocks noGrp="1"/>
          </p:cNvSpPr>
          <p:nvPr>
            <p:ph type="body" idx="1"/>
          </p:nvPr>
        </p:nvSpPr>
        <p:spPr>
          <a:xfrm rot="5400000">
            <a:off x="3055239" y="-661797"/>
            <a:ext cx="3038094" cy="75438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900"/>
              </a:spcBef>
              <a:spcAft>
                <a:spcPts val="0"/>
              </a:spcAft>
              <a:buSzPts val="1530"/>
              <a:buChar char="▪"/>
              <a:defRPr/>
            </a:lvl1pPr>
            <a:lvl2pPr marL="914400" lvl="1" indent="-325755" algn="l">
              <a:lnSpc>
                <a:spcPct val="90000"/>
              </a:lnSpc>
              <a:spcBef>
                <a:spcPts val="300"/>
              </a:spcBef>
              <a:spcAft>
                <a:spcPts val="0"/>
              </a:spcAft>
              <a:buSzPts val="1530"/>
              <a:buChar char="▪"/>
              <a:defRPr/>
            </a:lvl2pPr>
            <a:lvl3pPr marL="1371600" lvl="2" indent="-325755" algn="l">
              <a:lnSpc>
                <a:spcPct val="90000"/>
              </a:lnSpc>
              <a:spcBef>
                <a:spcPts val="300"/>
              </a:spcBef>
              <a:spcAft>
                <a:spcPts val="0"/>
              </a:spcAft>
              <a:buSzPts val="1530"/>
              <a:buChar char="▪"/>
              <a:defRPr/>
            </a:lvl3pPr>
            <a:lvl4pPr marL="1828800" lvl="3" indent="-325755" algn="l">
              <a:lnSpc>
                <a:spcPct val="90000"/>
              </a:lnSpc>
              <a:spcBef>
                <a:spcPts val="300"/>
              </a:spcBef>
              <a:spcAft>
                <a:spcPts val="0"/>
              </a:spcAft>
              <a:buSzPts val="1530"/>
              <a:buChar char="▪"/>
              <a:defRPr/>
            </a:lvl4pPr>
            <a:lvl5pPr marL="2286000" lvl="4" indent="-325754" algn="l">
              <a:lnSpc>
                <a:spcPct val="90000"/>
              </a:lnSpc>
              <a:spcBef>
                <a:spcPts val="300"/>
              </a:spcBef>
              <a:spcAft>
                <a:spcPts val="0"/>
              </a:spcAft>
              <a:buSzPts val="1530"/>
              <a:buChar char="▪"/>
              <a:defRPr/>
            </a:lvl5pPr>
            <a:lvl6pPr marL="2743200" lvl="5" indent="-325754" algn="l">
              <a:lnSpc>
                <a:spcPct val="90000"/>
              </a:lnSpc>
              <a:spcBef>
                <a:spcPts val="300"/>
              </a:spcBef>
              <a:spcAft>
                <a:spcPts val="0"/>
              </a:spcAft>
              <a:buSzPts val="1530"/>
              <a:buChar char="▪"/>
              <a:defRPr/>
            </a:lvl6pPr>
            <a:lvl7pPr marL="3200400" lvl="6" indent="-325754" algn="l">
              <a:lnSpc>
                <a:spcPct val="90000"/>
              </a:lnSpc>
              <a:spcBef>
                <a:spcPts val="300"/>
              </a:spcBef>
              <a:spcAft>
                <a:spcPts val="0"/>
              </a:spcAft>
              <a:buSzPts val="1530"/>
              <a:buChar char="▪"/>
              <a:defRPr/>
            </a:lvl7pPr>
            <a:lvl8pPr marL="3657600" lvl="7" indent="-325754" algn="l">
              <a:lnSpc>
                <a:spcPct val="90000"/>
              </a:lnSpc>
              <a:spcBef>
                <a:spcPts val="300"/>
              </a:spcBef>
              <a:spcAft>
                <a:spcPts val="0"/>
              </a:spcAft>
              <a:buSzPts val="1530"/>
              <a:buChar char="▪"/>
              <a:defRPr/>
            </a:lvl8pPr>
            <a:lvl9pPr marL="4114800" lvl="8" indent="-325754" algn="l">
              <a:lnSpc>
                <a:spcPct val="90000"/>
              </a:lnSpc>
              <a:spcBef>
                <a:spcPts val="300"/>
              </a:spcBef>
              <a:spcAft>
                <a:spcPts val="150"/>
              </a:spcAft>
              <a:buSzPts val="1530"/>
              <a:buChar char="▪"/>
              <a:defRPr/>
            </a:lvl9pPr>
          </a:lstStyle>
          <a:p>
            <a:endParaRPr/>
          </a:p>
        </p:txBody>
      </p:sp>
      <p:sp>
        <p:nvSpPr>
          <p:cNvPr id="108" name="Google Shape;108;p15"/>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5"/>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5"/>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rot="5400000">
            <a:off x="5386388" y="1557338"/>
            <a:ext cx="4229100" cy="1914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6"/>
          <p:cNvSpPr txBox="1">
            <a:spLocks noGrp="1"/>
          </p:cNvSpPr>
          <p:nvPr>
            <p:ph type="body" idx="1"/>
          </p:nvPr>
        </p:nvSpPr>
        <p:spPr>
          <a:xfrm rot="5400000">
            <a:off x="1500188" y="-300037"/>
            <a:ext cx="4229100" cy="5629275"/>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900"/>
              </a:spcBef>
              <a:spcAft>
                <a:spcPts val="0"/>
              </a:spcAft>
              <a:buSzPts val="1530"/>
              <a:buChar char="▪"/>
              <a:defRPr/>
            </a:lvl1pPr>
            <a:lvl2pPr marL="914400" lvl="1" indent="-325755" algn="l">
              <a:lnSpc>
                <a:spcPct val="90000"/>
              </a:lnSpc>
              <a:spcBef>
                <a:spcPts val="300"/>
              </a:spcBef>
              <a:spcAft>
                <a:spcPts val="0"/>
              </a:spcAft>
              <a:buSzPts val="1530"/>
              <a:buChar char="▪"/>
              <a:defRPr/>
            </a:lvl2pPr>
            <a:lvl3pPr marL="1371600" lvl="2" indent="-325755" algn="l">
              <a:lnSpc>
                <a:spcPct val="90000"/>
              </a:lnSpc>
              <a:spcBef>
                <a:spcPts val="300"/>
              </a:spcBef>
              <a:spcAft>
                <a:spcPts val="0"/>
              </a:spcAft>
              <a:buSzPts val="1530"/>
              <a:buChar char="▪"/>
              <a:defRPr/>
            </a:lvl3pPr>
            <a:lvl4pPr marL="1828800" lvl="3" indent="-325755" algn="l">
              <a:lnSpc>
                <a:spcPct val="90000"/>
              </a:lnSpc>
              <a:spcBef>
                <a:spcPts val="300"/>
              </a:spcBef>
              <a:spcAft>
                <a:spcPts val="0"/>
              </a:spcAft>
              <a:buSzPts val="1530"/>
              <a:buChar char="▪"/>
              <a:defRPr/>
            </a:lvl4pPr>
            <a:lvl5pPr marL="2286000" lvl="4" indent="-325754" algn="l">
              <a:lnSpc>
                <a:spcPct val="90000"/>
              </a:lnSpc>
              <a:spcBef>
                <a:spcPts val="300"/>
              </a:spcBef>
              <a:spcAft>
                <a:spcPts val="0"/>
              </a:spcAft>
              <a:buSzPts val="1530"/>
              <a:buChar char="▪"/>
              <a:defRPr/>
            </a:lvl5pPr>
            <a:lvl6pPr marL="2743200" lvl="5" indent="-325754" algn="l">
              <a:lnSpc>
                <a:spcPct val="90000"/>
              </a:lnSpc>
              <a:spcBef>
                <a:spcPts val="300"/>
              </a:spcBef>
              <a:spcAft>
                <a:spcPts val="0"/>
              </a:spcAft>
              <a:buSzPts val="1530"/>
              <a:buChar char="▪"/>
              <a:defRPr/>
            </a:lvl6pPr>
            <a:lvl7pPr marL="3200400" lvl="6" indent="-325754" algn="l">
              <a:lnSpc>
                <a:spcPct val="90000"/>
              </a:lnSpc>
              <a:spcBef>
                <a:spcPts val="300"/>
              </a:spcBef>
              <a:spcAft>
                <a:spcPts val="0"/>
              </a:spcAft>
              <a:buSzPts val="1530"/>
              <a:buChar char="▪"/>
              <a:defRPr/>
            </a:lvl7pPr>
            <a:lvl8pPr marL="3657600" lvl="7" indent="-325754" algn="l">
              <a:lnSpc>
                <a:spcPct val="90000"/>
              </a:lnSpc>
              <a:spcBef>
                <a:spcPts val="300"/>
              </a:spcBef>
              <a:spcAft>
                <a:spcPts val="0"/>
              </a:spcAft>
              <a:buSzPts val="1530"/>
              <a:buChar char="▪"/>
              <a:defRPr/>
            </a:lvl8pPr>
            <a:lvl9pPr marL="4114800" lvl="8" indent="-325754" algn="l">
              <a:lnSpc>
                <a:spcPct val="90000"/>
              </a:lnSpc>
              <a:spcBef>
                <a:spcPts val="300"/>
              </a:spcBef>
              <a:spcAft>
                <a:spcPts val="150"/>
              </a:spcAft>
              <a:buSzPts val="1530"/>
              <a:buChar char="▪"/>
              <a:defRPr/>
            </a:lvl9pPr>
          </a:lstStyle>
          <a:p>
            <a:endParaRPr/>
          </a:p>
        </p:txBody>
      </p:sp>
      <p:sp>
        <p:nvSpPr>
          <p:cNvPr id="114" name="Google Shape;114;p16"/>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6"/>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6"/>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1"/>
        <p:cNvGrpSpPr/>
        <p:nvPr/>
      </p:nvGrpSpPr>
      <p:grpSpPr>
        <a:xfrm>
          <a:off x="0" y="0"/>
          <a:ext cx="0" cy="0"/>
          <a:chOff x="0" y="0"/>
          <a:chExt cx="0" cy="0"/>
        </a:xfrm>
      </p:grpSpPr>
      <p:sp>
        <p:nvSpPr>
          <p:cNvPr id="122" name="Google Shape;122;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3" name="Google Shape;123;p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4" name="Google Shape;12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7" name="Google Shape;12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0" name="Google Shape;13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1" name="Google Shape;13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 name="Google Shape;134;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35" name="Google Shape;135;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36" name="Google Shape;13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2"/>
              </a:buClr>
              <a:buSzPts val="2600"/>
              <a:buFont typeface="Georgia"/>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9" name="Google Shape;19;p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90000"/>
              </a:lnSpc>
              <a:spcBef>
                <a:spcPts val="0"/>
              </a:spcBef>
              <a:spcAft>
                <a:spcPts val="0"/>
              </a:spcAft>
              <a:buSzPts val="1300"/>
              <a:buChar char="●"/>
              <a:defRPr/>
            </a:lvl1pPr>
            <a:lvl2pPr marL="914400" lvl="1" indent="-298450" algn="l">
              <a:lnSpc>
                <a:spcPct val="90000"/>
              </a:lnSpc>
              <a:spcBef>
                <a:spcPts val="1600"/>
              </a:spcBef>
              <a:spcAft>
                <a:spcPts val="0"/>
              </a:spcAft>
              <a:buSzPts val="1100"/>
              <a:buChar char="○"/>
              <a:defRPr/>
            </a:lvl2pPr>
            <a:lvl3pPr marL="1371600" lvl="2" indent="-298450" algn="l">
              <a:lnSpc>
                <a:spcPct val="90000"/>
              </a:lnSpc>
              <a:spcBef>
                <a:spcPts val="1600"/>
              </a:spcBef>
              <a:spcAft>
                <a:spcPts val="0"/>
              </a:spcAft>
              <a:buSzPts val="1100"/>
              <a:buChar char="■"/>
              <a:defRPr/>
            </a:lvl3pPr>
            <a:lvl4pPr marL="1828800" lvl="3" indent="-298450" algn="l">
              <a:lnSpc>
                <a:spcPct val="90000"/>
              </a:lnSpc>
              <a:spcBef>
                <a:spcPts val="1600"/>
              </a:spcBef>
              <a:spcAft>
                <a:spcPts val="0"/>
              </a:spcAft>
              <a:buSzPts val="1100"/>
              <a:buChar char="●"/>
              <a:defRPr/>
            </a:lvl4pPr>
            <a:lvl5pPr marL="2286000" lvl="4" indent="-298450" algn="l">
              <a:lnSpc>
                <a:spcPct val="90000"/>
              </a:lnSpc>
              <a:spcBef>
                <a:spcPts val="1600"/>
              </a:spcBef>
              <a:spcAft>
                <a:spcPts val="0"/>
              </a:spcAft>
              <a:buSzPts val="1100"/>
              <a:buChar char="○"/>
              <a:defRPr/>
            </a:lvl5pPr>
            <a:lvl6pPr marL="2743200" lvl="5" indent="-298450" algn="l">
              <a:lnSpc>
                <a:spcPct val="90000"/>
              </a:lnSpc>
              <a:spcBef>
                <a:spcPts val="1600"/>
              </a:spcBef>
              <a:spcAft>
                <a:spcPts val="0"/>
              </a:spcAft>
              <a:buSzPts val="1100"/>
              <a:buChar char="■"/>
              <a:defRPr/>
            </a:lvl6pPr>
            <a:lvl7pPr marL="3200400" lvl="6" indent="-298450" algn="l">
              <a:lnSpc>
                <a:spcPct val="90000"/>
              </a:lnSpc>
              <a:spcBef>
                <a:spcPts val="1600"/>
              </a:spcBef>
              <a:spcAft>
                <a:spcPts val="0"/>
              </a:spcAft>
              <a:buSzPts val="1100"/>
              <a:buChar char="●"/>
              <a:defRPr/>
            </a:lvl7pPr>
            <a:lvl8pPr marL="3657600" lvl="7" indent="-298450" algn="l">
              <a:lnSpc>
                <a:spcPct val="90000"/>
              </a:lnSpc>
              <a:spcBef>
                <a:spcPts val="1600"/>
              </a:spcBef>
              <a:spcAft>
                <a:spcPts val="0"/>
              </a:spcAft>
              <a:buSzPts val="1100"/>
              <a:buChar char="○"/>
              <a:defRPr/>
            </a:lvl8pPr>
            <a:lvl9pPr marL="4114800" lvl="8" indent="-298450" algn="l">
              <a:lnSpc>
                <a:spcPct val="90000"/>
              </a:lnSpc>
              <a:spcBef>
                <a:spcPts val="1600"/>
              </a:spcBef>
              <a:spcAft>
                <a:spcPts val="1600"/>
              </a:spcAft>
              <a:buSzPts val="1100"/>
              <a:buChar char="■"/>
              <a:defRPr/>
            </a:lvl9pPr>
          </a:lstStyle>
          <a:p>
            <a:endParaRPr/>
          </a:p>
        </p:txBody>
      </p:sp>
      <p:sp>
        <p:nvSpPr>
          <p:cNvPr id="20" name="Google Shape;20;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9" name="Google Shape;13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42" name="Google Shape;142;p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3" name="Google Shape;14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6" name="Google Shape;14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2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50" name="Google Shape;150;p2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1" name="Google Shape;151;p2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52" name="Google Shape;15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3"/>
        <p:cNvGrpSpPr/>
        <p:nvPr/>
      </p:nvGrpSpPr>
      <p:grpSpPr>
        <a:xfrm>
          <a:off x="0" y="0"/>
          <a:ext cx="0" cy="0"/>
          <a:chOff x="0" y="0"/>
          <a:chExt cx="0" cy="0"/>
        </a:xfrm>
      </p:grpSpPr>
      <p:sp>
        <p:nvSpPr>
          <p:cNvPr id="154" name="Google Shape;154;p2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55" name="Google Shape;15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6"/>
        <p:cNvGrpSpPr/>
        <p:nvPr/>
      </p:nvGrpSpPr>
      <p:grpSpPr>
        <a:xfrm>
          <a:off x="0" y="0"/>
          <a:ext cx="0" cy="0"/>
          <a:chOff x="0" y="0"/>
          <a:chExt cx="0" cy="0"/>
        </a:xfrm>
      </p:grpSpPr>
      <p:sp>
        <p:nvSpPr>
          <p:cNvPr id="157" name="Google Shape;157;p27"/>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8" name="Google Shape;158;p2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59" name="Google Shape;15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
        <p:nvSpPr>
          <p:cNvPr id="161" name="Google Shape;16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2"/>
              </a:buClr>
              <a:buSzPts val="2600"/>
              <a:buFont typeface="Georgia"/>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3" name="Google Shape;23;p4"/>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4" name="Google Shape;24;p4"/>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a:lnSpc>
                <a:spcPct val="90000"/>
              </a:lnSpc>
              <a:spcBef>
                <a:spcPts val="0"/>
              </a:spcBef>
              <a:spcAft>
                <a:spcPts val="0"/>
              </a:spcAft>
              <a:buSzPts val="1300"/>
              <a:buChar char="●"/>
              <a:defRPr/>
            </a:lvl1pPr>
            <a:lvl2pPr marL="914400" lvl="1" indent="-298450" algn="l">
              <a:lnSpc>
                <a:spcPct val="90000"/>
              </a:lnSpc>
              <a:spcBef>
                <a:spcPts val="1600"/>
              </a:spcBef>
              <a:spcAft>
                <a:spcPts val="0"/>
              </a:spcAft>
              <a:buSzPts val="1100"/>
              <a:buChar char="○"/>
              <a:defRPr/>
            </a:lvl2pPr>
            <a:lvl3pPr marL="1371600" lvl="2" indent="-298450" algn="l">
              <a:lnSpc>
                <a:spcPct val="90000"/>
              </a:lnSpc>
              <a:spcBef>
                <a:spcPts val="1600"/>
              </a:spcBef>
              <a:spcAft>
                <a:spcPts val="0"/>
              </a:spcAft>
              <a:buSzPts val="1100"/>
              <a:buChar char="■"/>
              <a:defRPr/>
            </a:lvl3pPr>
            <a:lvl4pPr marL="1828800" lvl="3" indent="-298450" algn="l">
              <a:lnSpc>
                <a:spcPct val="90000"/>
              </a:lnSpc>
              <a:spcBef>
                <a:spcPts val="1600"/>
              </a:spcBef>
              <a:spcAft>
                <a:spcPts val="0"/>
              </a:spcAft>
              <a:buSzPts val="1100"/>
              <a:buChar char="●"/>
              <a:defRPr/>
            </a:lvl4pPr>
            <a:lvl5pPr marL="2286000" lvl="4" indent="-298450" algn="l">
              <a:lnSpc>
                <a:spcPct val="90000"/>
              </a:lnSpc>
              <a:spcBef>
                <a:spcPts val="1600"/>
              </a:spcBef>
              <a:spcAft>
                <a:spcPts val="0"/>
              </a:spcAft>
              <a:buSzPts val="1100"/>
              <a:buChar char="○"/>
              <a:defRPr/>
            </a:lvl5pPr>
            <a:lvl6pPr marL="2743200" lvl="5" indent="-298450" algn="l">
              <a:lnSpc>
                <a:spcPct val="90000"/>
              </a:lnSpc>
              <a:spcBef>
                <a:spcPts val="1600"/>
              </a:spcBef>
              <a:spcAft>
                <a:spcPts val="0"/>
              </a:spcAft>
              <a:buSzPts val="1100"/>
              <a:buChar char="■"/>
              <a:defRPr/>
            </a:lvl6pPr>
            <a:lvl7pPr marL="3200400" lvl="6" indent="-298450" algn="l">
              <a:lnSpc>
                <a:spcPct val="90000"/>
              </a:lnSpc>
              <a:spcBef>
                <a:spcPts val="1600"/>
              </a:spcBef>
              <a:spcAft>
                <a:spcPts val="0"/>
              </a:spcAft>
              <a:buSzPts val="1100"/>
              <a:buChar char="●"/>
              <a:defRPr/>
            </a:lvl7pPr>
            <a:lvl8pPr marL="3657600" lvl="7" indent="-298450" algn="l">
              <a:lnSpc>
                <a:spcPct val="90000"/>
              </a:lnSpc>
              <a:spcBef>
                <a:spcPts val="1600"/>
              </a:spcBef>
              <a:spcAft>
                <a:spcPts val="0"/>
              </a:spcAft>
              <a:buSzPts val="1100"/>
              <a:buChar char="○"/>
              <a:defRPr/>
            </a:lvl8pPr>
            <a:lvl9pPr marL="4114800" lvl="8" indent="-298450" algn="l">
              <a:lnSpc>
                <a:spcPct val="90000"/>
              </a:lnSpc>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5"/>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2"/>
              </a:buClr>
              <a:buSzPts val="2600"/>
              <a:buFont typeface="Georgia"/>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2" name="Google Shape;32;p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90000"/>
              </a:lnSpc>
              <a:spcBef>
                <a:spcPts val="0"/>
              </a:spcBef>
              <a:spcAft>
                <a:spcPts val="0"/>
              </a:spcAft>
              <a:buSzPts val="1300"/>
              <a:buChar char="●"/>
              <a:defRPr/>
            </a:lvl1pPr>
            <a:lvl2pPr marL="914400" lvl="1" indent="-298450" algn="l">
              <a:lnSpc>
                <a:spcPct val="90000"/>
              </a:lnSpc>
              <a:spcBef>
                <a:spcPts val="1600"/>
              </a:spcBef>
              <a:spcAft>
                <a:spcPts val="0"/>
              </a:spcAft>
              <a:buSzPts val="1100"/>
              <a:buChar char="○"/>
              <a:defRPr/>
            </a:lvl2pPr>
            <a:lvl3pPr marL="1371600" lvl="2" indent="-298450" algn="l">
              <a:lnSpc>
                <a:spcPct val="90000"/>
              </a:lnSpc>
              <a:spcBef>
                <a:spcPts val="1600"/>
              </a:spcBef>
              <a:spcAft>
                <a:spcPts val="0"/>
              </a:spcAft>
              <a:buSzPts val="1100"/>
              <a:buChar char="■"/>
              <a:defRPr/>
            </a:lvl3pPr>
            <a:lvl4pPr marL="1828800" lvl="3" indent="-298450" algn="l">
              <a:lnSpc>
                <a:spcPct val="90000"/>
              </a:lnSpc>
              <a:spcBef>
                <a:spcPts val="1600"/>
              </a:spcBef>
              <a:spcAft>
                <a:spcPts val="0"/>
              </a:spcAft>
              <a:buSzPts val="1100"/>
              <a:buChar char="●"/>
              <a:defRPr/>
            </a:lvl4pPr>
            <a:lvl5pPr marL="2286000" lvl="4" indent="-298450" algn="l">
              <a:lnSpc>
                <a:spcPct val="90000"/>
              </a:lnSpc>
              <a:spcBef>
                <a:spcPts val="1600"/>
              </a:spcBef>
              <a:spcAft>
                <a:spcPts val="0"/>
              </a:spcAft>
              <a:buSzPts val="1100"/>
              <a:buChar char="○"/>
              <a:defRPr/>
            </a:lvl5pPr>
            <a:lvl6pPr marL="2743200" lvl="5" indent="-298450" algn="l">
              <a:lnSpc>
                <a:spcPct val="90000"/>
              </a:lnSpc>
              <a:spcBef>
                <a:spcPts val="1600"/>
              </a:spcBef>
              <a:spcAft>
                <a:spcPts val="0"/>
              </a:spcAft>
              <a:buSzPts val="1100"/>
              <a:buChar char="■"/>
              <a:defRPr/>
            </a:lvl6pPr>
            <a:lvl7pPr marL="3200400" lvl="6" indent="-298450" algn="l">
              <a:lnSpc>
                <a:spcPct val="90000"/>
              </a:lnSpc>
              <a:spcBef>
                <a:spcPts val="1600"/>
              </a:spcBef>
              <a:spcAft>
                <a:spcPts val="0"/>
              </a:spcAft>
              <a:buSzPts val="1100"/>
              <a:buChar char="●"/>
              <a:defRPr/>
            </a:lvl7pPr>
            <a:lvl8pPr marL="3657600" lvl="7" indent="-298450" algn="l">
              <a:lnSpc>
                <a:spcPct val="90000"/>
              </a:lnSpc>
              <a:spcBef>
                <a:spcPts val="1600"/>
              </a:spcBef>
              <a:spcAft>
                <a:spcPts val="0"/>
              </a:spcAft>
              <a:buSzPts val="1100"/>
              <a:buChar char="○"/>
              <a:defRPr/>
            </a:lvl8pPr>
            <a:lvl9pPr marL="4114800" lvl="8" indent="-298450" algn="l">
              <a:lnSpc>
                <a:spcPct val="90000"/>
              </a:lnSpc>
              <a:spcBef>
                <a:spcPts val="1600"/>
              </a:spcBef>
              <a:spcAft>
                <a:spcPts val="1600"/>
              </a:spcAft>
              <a:buSzPts val="1100"/>
              <a:buChar char="■"/>
              <a:defRPr/>
            </a:lvl9pPr>
          </a:lstStyle>
          <a:p>
            <a:endParaRPr/>
          </a:p>
        </p:txBody>
      </p:sp>
      <p:sp>
        <p:nvSpPr>
          <p:cNvPr id="33" name="Google Shape;33;p6"/>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90000"/>
              </a:lnSpc>
              <a:spcBef>
                <a:spcPts val="0"/>
              </a:spcBef>
              <a:spcAft>
                <a:spcPts val="0"/>
              </a:spcAft>
              <a:buSzPts val="1300"/>
              <a:buChar char="●"/>
              <a:defRPr/>
            </a:lvl1pPr>
            <a:lvl2pPr marL="914400" lvl="1" indent="-298450" algn="l">
              <a:lnSpc>
                <a:spcPct val="90000"/>
              </a:lnSpc>
              <a:spcBef>
                <a:spcPts val="1600"/>
              </a:spcBef>
              <a:spcAft>
                <a:spcPts val="0"/>
              </a:spcAft>
              <a:buSzPts val="1100"/>
              <a:buChar char="○"/>
              <a:defRPr/>
            </a:lvl2pPr>
            <a:lvl3pPr marL="1371600" lvl="2" indent="-298450" algn="l">
              <a:lnSpc>
                <a:spcPct val="90000"/>
              </a:lnSpc>
              <a:spcBef>
                <a:spcPts val="1600"/>
              </a:spcBef>
              <a:spcAft>
                <a:spcPts val="0"/>
              </a:spcAft>
              <a:buSzPts val="1100"/>
              <a:buChar char="■"/>
              <a:defRPr/>
            </a:lvl3pPr>
            <a:lvl4pPr marL="1828800" lvl="3" indent="-298450" algn="l">
              <a:lnSpc>
                <a:spcPct val="90000"/>
              </a:lnSpc>
              <a:spcBef>
                <a:spcPts val="1600"/>
              </a:spcBef>
              <a:spcAft>
                <a:spcPts val="0"/>
              </a:spcAft>
              <a:buSzPts val="1100"/>
              <a:buChar char="●"/>
              <a:defRPr/>
            </a:lvl4pPr>
            <a:lvl5pPr marL="2286000" lvl="4" indent="-298450" algn="l">
              <a:lnSpc>
                <a:spcPct val="90000"/>
              </a:lnSpc>
              <a:spcBef>
                <a:spcPts val="1600"/>
              </a:spcBef>
              <a:spcAft>
                <a:spcPts val="0"/>
              </a:spcAft>
              <a:buSzPts val="1100"/>
              <a:buChar char="○"/>
              <a:defRPr/>
            </a:lvl5pPr>
            <a:lvl6pPr marL="2743200" lvl="5" indent="-298450" algn="l">
              <a:lnSpc>
                <a:spcPct val="90000"/>
              </a:lnSpc>
              <a:spcBef>
                <a:spcPts val="1600"/>
              </a:spcBef>
              <a:spcAft>
                <a:spcPts val="0"/>
              </a:spcAft>
              <a:buSzPts val="1100"/>
              <a:buChar char="■"/>
              <a:defRPr/>
            </a:lvl6pPr>
            <a:lvl7pPr marL="3200400" lvl="6" indent="-298450" algn="l">
              <a:lnSpc>
                <a:spcPct val="90000"/>
              </a:lnSpc>
              <a:spcBef>
                <a:spcPts val="1600"/>
              </a:spcBef>
              <a:spcAft>
                <a:spcPts val="0"/>
              </a:spcAft>
              <a:buSzPts val="1100"/>
              <a:buChar char="●"/>
              <a:defRPr/>
            </a:lvl7pPr>
            <a:lvl8pPr marL="3657600" lvl="7" indent="-298450" algn="l">
              <a:lnSpc>
                <a:spcPct val="90000"/>
              </a:lnSpc>
              <a:spcBef>
                <a:spcPts val="1600"/>
              </a:spcBef>
              <a:spcAft>
                <a:spcPts val="0"/>
              </a:spcAft>
              <a:buSzPts val="1100"/>
              <a:buChar char="○"/>
              <a:defRPr/>
            </a:lvl8pPr>
            <a:lvl9pPr marL="4114800" lvl="8" indent="-298450" algn="l">
              <a:lnSpc>
                <a:spcPct val="90000"/>
              </a:lnSpc>
              <a:spcBef>
                <a:spcPts val="1600"/>
              </a:spcBef>
              <a:spcAft>
                <a:spcPts val="1600"/>
              </a:spcAft>
              <a:buSzPts val="1100"/>
              <a:buChar char="■"/>
              <a:defRPr/>
            </a:lvl9pPr>
          </a:lstStyle>
          <a:p>
            <a:endParaRPr/>
          </a:p>
        </p:txBody>
      </p:sp>
      <p:sp>
        <p:nvSpPr>
          <p:cNvPr id="34" name="Google Shape;34;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5"/>
        <p:cNvGrpSpPr/>
        <p:nvPr/>
      </p:nvGrpSpPr>
      <p:grpSpPr>
        <a:xfrm>
          <a:off x="0" y="0"/>
          <a:ext cx="0" cy="0"/>
          <a:chOff x="0" y="0"/>
          <a:chExt cx="0" cy="0"/>
        </a:xfrm>
      </p:grpSpPr>
      <p:sp>
        <p:nvSpPr>
          <p:cNvPr id="36" name="Google Shape;36;p7"/>
          <p:cNvSpPr/>
          <p:nvPr/>
        </p:nvSpPr>
        <p:spPr>
          <a:xfrm>
            <a:off x="690626" y="1010210"/>
            <a:ext cx="7667244" cy="60512"/>
          </a:xfrm>
          <a:prstGeom prst="rect">
            <a:avLst/>
          </a:prstGeom>
          <a:blipFill rotWithShape="1">
            <a:blip r:embed="rId2">
              <a:alphaModFix amt="83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a:off x="690626" y="3224773"/>
            <a:ext cx="7667244" cy="60512"/>
          </a:xfrm>
          <a:prstGeom prst="rect">
            <a:avLst/>
          </a:prstGeom>
          <a:blipFill rotWithShape="1">
            <a:blip r:embed="rId2">
              <a:alphaModFix amt="83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690626" y="1113584"/>
            <a:ext cx="7667244" cy="2057400"/>
          </a:xfrm>
          <a:prstGeom prst="rect">
            <a:avLst/>
          </a:prstGeom>
          <a:blipFill rotWithShape="1">
            <a:blip r:embed="rId2">
              <a:alphaModFix amt="83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7"/>
          <p:cNvGrpSpPr/>
          <p:nvPr/>
        </p:nvGrpSpPr>
        <p:grpSpPr>
          <a:xfrm>
            <a:off x="7236911" y="3051692"/>
            <a:ext cx="810678" cy="810677"/>
            <a:chOff x="9685338" y="4460675"/>
            <a:chExt cx="1080904" cy="1080902"/>
          </a:xfrm>
        </p:grpSpPr>
        <p:sp>
          <p:nvSpPr>
            <p:cNvPr id="40" name="Google Shape;40;p7"/>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7"/>
          <p:cNvSpPr txBox="1">
            <a:spLocks noGrp="1"/>
          </p:cNvSpPr>
          <p:nvPr>
            <p:ph type="ctrTitle"/>
          </p:nvPr>
        </p:nvSpPr>
        <p:spPr>
          <a:xfrm>
            <a:off x="788670" y="1074167"/>
            <a:ext cx="7475220" cy="2276856"/>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5400"/>
              <a:buFont typeface="Georgia"/>
              <a:buNone/>
              <a:defRPr sz="54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subTitle" idx="1"/>
          </p:nvPr>
        </p:nvSpPr>
        <p:spPr>
          <a:xfrm>
            <a:off x="802386" y="3291840"/>
            <a:ext cx="5918454" cy="8023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900"/>
              </a:spcBef>
              <a:spcAft>
                <a:spcPts val="0"/>
              </a:spcAft>
              <a:buSzPts val="1403"/>
              <a:buNone/>
              <a:defRPr sz="1650">
                <a:solidFill>
                  <a:schemeClr val="dk1"/>
                </a:solidFill>
              </a:defRPr>
            </a:lvl1pPr>
            <a:lvl2pPr lvl="1" algn="ctr">
              <a:lnSpc>
                <a:spcPct val="90000"/>
              </a:lnSpc>
              <a:spcBef>
                <a:spcPts val="300"/>
              </a:spcBef>
              <a:spcAft>
                <a:spcPts val="0"/>
              </a:spcAft>
              <a:buSzPts val="1403"/>
              <a:buNone/>
              <a:defRPr sz="1650"/>
            </a:lvl2pPr>
            <a:lvl3pPr lvl="2" algn="ctr">
              <a:lnSpc>
                <a:spcPct val="90000"/>
              </a:lnSpc>
              <a:spcBef>
                <a:spcPts val="300"/>
              </a:spcBef>
              <a:spcAft>
                <a:spcPts val="0"/>
              </a:spcAft>
              <a:buSzPts val="1403"/>
              <a:buNone/>
              <a:defRPr sz="1650"/>
            </a:lvl3pPr>
            <a:lvl4pPr lvl="3" algn="ctr">
              <a:lnSpc>
                <a:spcPct val="90000"/>
              </a:lnSpc>
              <a:spcBef>
                <a:spcPts val="300"/>
              </a:spcBef>
              <a:spcAft>
                <a:spcPts val="0"/>
              </a:spcAft>
              <a:buSzPts val="1275"/>
              <a:buNone/>
              <a:defRPr sz="1500"/>
            </a:lvl4pPr>
            <a:lvl5pPr lvl="4" algn="ctr">
              <a:lnSpc>
                <a:spcPct val="90000"/>
              </a:lnSpc>
              <a:spcBef>
                <a:spcPts val="300"/>
              </a:spcBef>
              <a:spcAft>
                <a:spcPts val="0"/>
              </a:spcAft>
              <a:buSzPts val="1275"/>
              <a:buNone/>
              <a:defRPr sz="1500"/>
            </a:lvl5pPr>
            <a:lvl6pPr lvl="5" algn="ctr">
              <a:lnSpc>
                <a:spcPct val="90000"/>
              </a:lnSpc>
              <a:spcBef>
                <a:spcPts val="300"/>
              </a:spcBef>
              <a:spcAft>
                <a:spcPts val="0"/>
              </a:spcAft>
              <a:buSzPts val="1275"/>
              <a:buNone/>
              <a:defRPr sz="1500"/>
            </a:lvl6pPr>
            <a:lvl7pPr lvl="6" algn="ctr">
              <a:lnSpc>
                <a:spcPct val="90000"/>
              </a:lnSpc>
              <a:spcBef>
                <a:spcPts val="300"/>
              </a:spcBef>
              <a:spcAft>
                <a:spcPts val="0"/>
              </a:spcAft>
              <a:buSzPts val="1275"/>
              <a:buNone/>
              <a:defRPr sz="1500"/>
            </a:lvl7pPr>
            <a:lvl8pPr lvl="7" algn="ctr">
              <a:lnSpc>
                <a:spcPct val="90000"/>
              </a:lnSpc>
              <a:spcBef>
                <a:spcPts val="300"/>
              </a:spcBef>
              <a:spcAft>
                <a:spcPts val="0"/>
              </a:spcAft>
              <a:buSzPts val="1275"/>
              <a:buNone/>
              <a:defRPr sz="1500"/>
            </a:lvl8pPr>
            <a:lvl9pPr lvl="8" algn="ctr">
              <a:lnSpc>
                <a:spcPct val="90000"/>
              </a:lnSpc>
              <a:spcBef>
                <a:spcPts val="300"/>
              </a:spcBef>
              <a:spcAft>
                <a:spcPts val="150"/>
              </a:spcAft>
              <a:buSzPts val="1275"/>
              <a:buNone/>
              <a:defRPr sz="1500"/>
            </a:lvl9pPr>
          </a:lstStyle>
          <a:p>
            <a:endParaRPr/>
          </a:p>
        </p:txBody>
      </p:sp>
      <p:sp>
        <p:nvSpPr>
          <p:cNvPr id="44" name="Google Shape;44;p7"/>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7194550" y="3217001"/>
            <a:ext cx="895401" cy="4800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802386" y="1591056"/>
            <a:ext cx="7543800" cy="3038094"/>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900"/>
              </a:spcBef>
              <a:spcAft>
                <a:spcPts val="0"/>
              </a:spcAft>
              <a:buSzPts val="1530"/>
              <a:buChar char="▪"/>
              <a:defRPr/>
            </a:lvl1pPr>
            <a:lvl2pPr marL="914400" lvl="1" indent="-325755" algn="l">
              <a:lnSpc>
                <a:spcPct val="90000"/>
              </a:lnSpc>
              <a:spcBef>
                <a:spcPts val="300"/>
              </a:spcBef>
              <a:spcAft>
                <a:spcPts val="0"/>
              </a:spcAft>
              <a:buSzPts val="1530"/>
              <a:buChar char="▪"/>
              <a:defRPr/>
            </a:lvl2pPr>
            <a:lvl3pPr marL="1371600" lvl="2" indent="-325755" algn="l">
              <a:lnSpc>
                <a:spcPct val="90000"/>
              </a:lnSpc>
              <a:spcBef>
                <a:spcPts val="300"/>
              </a:spcBef>
              <a:spcAft>
                <a:spcPts val="0"/>
              </a:spcAft>
              <a:buSzPts val="1530"/>
              <a:buChar char="▪"/>
              <a:defRPr/>
            </a:lvl3pPr>
            <a:lvl4pPr marL="1828800" lvl="3" indent="-325755" algn="l">
              <a:lnSpc>
                <a:spcPct val="90000"/>
              </a:lnSpc>
              <a:spcBef>
                <a:spcPts val="300"/>
              </a:spcBef>
              <a:spcAft>
                <a:spcPts val="0"/>
              </a:spcAft>
              <a:buSzPts val="1530"/>
              <a:buChar char="▪"/>
              <a:defRPr/>
            </a:lvl4pPr>
            <a:lvl5pPr marL="2286000" lvl="4" indent="-325754" algn="l">
              <a:lnSpc>
                <a:spcPct val="90000"/>
              </a:lnSpc>
              <a:spcBef>
                <a:spcPts val="300"/>
              </a:spcBef>
              <a:spcAft>
                <a:spcPts val="0"/>
              </a:spcAft>
              <a:buSzPts val="1530"/>
              <a:buChar char="▪"/>
              <a:defRPr/>
            </a:lvl5pPr>
            <a:lvl6pPr marL="2743200" lvl="5" indent="-325754" algn="l">
              <a:lnSpc>
                <a:spcPct val="90000"/>
              </a:lnSpc>
              <a:spcBef>
                <a:spcPts val="300"/>
              </a:spcBef>
              <a:spcAft>
                <a:spcPts val="0"/>
              </a:spcAft>
              <a:buSzPts val="1530"/>
              <a:buChar char="▪"/>
              <a:defRPr/>
            </a:lvl6pPr>
            <a:lvl7pPr marL="3200400" lvl="6" indent="-325754" algn="l">
              <a:lnSpc>
                <a:spcPct val="90000"/>
              </a:lnSpc>
              <a:spcBef>
                <a:spcPts val="300"/>
              </a:spcBef>
              <a:spcAft>
                <a:spcPts val="0"/>
              </a:spcAft>
              <a:buSzPts val="1530"/>
              <a:buChar char="▪"/>
              <a:defRPr/>
            </a:lvl7pPr>
            <a:lvl8pPr marL="3657600" lvl="7" indent="-325754" algn="l">
              <a:lnSpc>
                <a:spcPct val="90000"/>
              </a:lnSpc>
              <a:spcBef>
                <a:spcPts val="300"/>
              </a:spcBef>
              <a:spcAft>
                <a:spcPts val="0"/>
              </a:spcAft>
              <a:buSzPts val="1530"/>
              <a:buChar char="▪"/>
              <a:defRPr/>
            </a:lvl8pPr>
            <a:lvl9pPr marL="4114800" lvl="8" indent="-325754" algn="l">
              <a:lnSpc>
                <a:spcPct val="90000"/>
              </a:lnSpc>
              <a:spcBef>
                <a:spcPts val="300"/>
              </a:spcBef>
              <a:spcAft>
                <a:spcPts val="150"/>
              </a:spcAft>
              <a:buSzPts val="1530"/>
              <a:buChar char="▪"/>
              <a:defRPr/>
            </a:lvl9pPr>
          </a:lstStyle>
          <a:p>
            <a:endParaRPr/>
          </a:p>
        </p:txBody>
      </p:sp>
      <p:sp>
        <p:nvSpPr>
          <p:cNvPr id="50" name="Google Shape;50;p8"/>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3"/>
        <p:cNvGrpSpPr/>
        <p:nvPr/>
      </p:nvGrpSpPr>
      <p:grpSpPr>
        <a:xfrm>
          <a:off x="0" y="0"/>
          <a:ext cx="0" cy="0"/>
          <a:chOff x="0" y="0"/>
          <a:chExt cx="0" cy="0"/>
        </a:xfrm>
      </p:grpSpPr>
      <p:sp>
        <p:nvSpPr>
          <p:cNvPr id="54" name="Google Shape;54;p9"/>
          <p:cNvSpPr/>
          <p:nvPr/>
        </p:nvSpPr>
        <p:spPr>
          <a:xfrm>
            <a:off x="0" y="3688492"/>
            <a:ext cx="9144000" cy="1455008"/>
          </a:xfrm>
          <a:prstGeom prst="rect">
            <a:avLst/>
          </a:prstGeom>
          <a:blipFill rotWithShape="1">
            <a:blip r:embed="rId2">
              <a:alphaModFix amt="83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title"/>
          </p:nvPr>
        </p:nvSpPr>
        <p:spPr>
          <a:xfrm>
            <a:off x="1625346" y="918972"/>
            <a:ext cx="6960870" cy="264033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SzPts val="5400"/>
              <a:buFont typeface="Georgia"/>
              <a:buNone/>
              <a:defRPr sz="5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624331" y="3765042"/>
            <a:ext cx="6789420"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1275"/>
              <a:buNone/>
              <a:defRPr sz="1500">
                <a:solidFill>
                  <a:schemeClr val="dk1"/>
                </a:solidFill>
              </a:defRPr>
            </a:lvl1pPr>
            <a:lvl2pPr marL="914400" lvl="1" indent="-228600" algn="l">
              <a:lnSpc>
                <a:spcPct val="90000"/>
              </a:lnSpc>
              <a:spcBef>
                <a:spcPts val="300"/>
              </a:spcBef>
              <a:spcAft>
                <a:spcPts val="0"/>
              </a:spcAft>
              <a:buSzPts val="1148"/>
              <a:buNone/>
              <a:defRPr sz="1350">
                <a:solidFill>
                  <a:srgbClr val="888888"/>
                </a:solidFill>
              </a:defRPr>
            </a:lvl2pPr>
            <a:lvl3pPr marL="1371600" lvl="2" indent="-228600" algn="l">
              <a:lnSpc>
                <a:spcPct val="90000"/>
              </a:lnSpc>
              <a:spcBef>
                <a:spcPts val="300"/>
              </a:spcBef>
              <a:spcAft>
                <a:spcPts val="0"/>
              </a:spcAft>
              <a:buSzPts val="1020"/>
              <a:buNone/>
              <a:defRPr sz="1200">
                <a:solidFill>
                  <a:srgbClr val="888888"/>
                </a:solidFill>
              </a:defRPr>
            </a:lvl3pPr>
            <a:lvl4pPr marL="1828800" lvl="3" indent="-228600" algn="l">
              <a:lnSpc>
                <a:spcPct val="90000"/>
              </a:lnSpc>
              <a:spcBef>
                <a:spcPts val="300"/>
              </a:spcBef>
              <a:spcAft>
                <a:spcPts val="0"/>
              </a:spcAft>
              <a:buSzPts val="893"/>
              <a:buNone/>
              <a:defRPr sz="1050">
                <a:solidFill>
                  <a:srgbClr val="888888"/>
                </a:solidFill>
              </a:defRPr>
            </a:lvl4pPr>
            <a:lvl5pPr marL="2286000" lvl="4" indent="-228600" algn="l">
              <a:lnSpc>
                <a:spcPct val="90000"/>
              </a:lnSpc>
              <a:spcBef>
                <a:spcPts val="300"/>
              </a:spcBef>
              <a:spcAft>
                <a:spcPts val="0"/>
              </a:spcAft>
              <a:buSzPts val="893"/>
              <a:buNone/>
              <a:defRPr sz="1050">
                <a:solidFill>
                  <a:srgbClr val="888888"/>
                </a:solidFill>
              </a:defRPr>
            </a:lvl5pPr>
            <a:lvl6pPr marL="2743200" lvl="5" indent="-228600" algn="l">
              <a:lnSpc>
                <a:spcPct val="90000"/>
              </a:lnSpc>
              <a:spcBef>
                <a:spcPts val="300"/>
              </a:spcBef>
              <a:spcAft>
                <a:spcPts val="0"/>
              </a:spcAft>
              <a:buSzPts val="893"/>
              <a:buNone/>
              <a:defRPr sz="1050">
                <a:solidFill>
                  <a:srgbClr val="888888"/>
                </a:solidFill>
              </a:defRPr>
            </a:lvl6pPr>
            <a:lvl7pPr marL="3200400" lvl="6" indent="-228600" algn="l">
              <a:lnSpc>
                <a:spcPct val="90000"/>
              </a:lnSpc>
              <a:spcBef>
                <a:spcPts val="300"/>
              </a:spcBef>
              <a:spcAft>
                <a:spcPts val="0"/>
              </a:spcAft>
              <a:buSzPts val="893"/>
              <a:buNone/>
              <a:defRPr sz="1050">
                <a:solidFill>
                  <a:srgbClr val="888888"/>
                </a:solidFill>
              </a:defRPr>
            </a:lvl7pPr>
            <a:lvl8pPr marL="3657600" lvl="7" indent="-228600" algn="l">
              <a:lnSpc>
                <a:spcPct val="90000"/>
              </a:lnSpc>
              <a:spcBef>
                <a:spcPts val="300"/>
              </a:spcBef>
              <a:spcAft>
                <a:spcPts val="0"/>
              </a:spcAft>
              <a:buSzPts val="893"/>
              <a:buNone/>
              <a:defRPr sz="1050">
                <a:solidFill>
                  <a:srgbClr val="888888"/>
                </a:solidFill>
              </a:defRPr>
            </a:lvl8pPr>
            <a:lvl9pPr marL="4114800" lvl="8" indent="-228600" algn="l">
              <a:lnSpc>
                <a:spcPct val="90000"/>
              </a:lnSpc>
              <a:spcBef>
                <a:spcPts val="300"/>
              </a:spcBef>
              <a:spcAft>
                <a:spcPts val="150"/>
              </a:spcAft>
              <a:buSzPts val="893"/>
              <a:buNone/>
              <a:defRPr sz="1050">
                <a:solidFill>
                  <a:srgbClr val="888888"/>
                </a:solidFill>
              </a:defRPr>
            </a:lvl9pPr>
          </a:lstStyle>
          <a:p>
            <a:endParaRPr/>
          </a:p>
        </p:txBody>
      </p:sp>
      <p:sp>
        <p:nvSpPr>
          <p:cNvPr id="57" name="Google Shape;57;p9"/>
          <p:cNvSpPr txBox="1">
            <a:spLocks noGrp="1"/>
          </p:cNvSpPr>
          <p:nvPr>
            <p:ph type="dt" idx="10"/>
          </p:nvPr>
        </p:nvSpPr>
        <p:spPr>
          <a:xfrm>
            <a:off x="6445251" y="4704588"/>
            <a:ext cx="1983232"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1637031"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9" name="Google Shape;59;p9"/>
          <p:cNvGrpSpPr/>
          <p:nvPr/>
        </p:nvGrpSpPr>
        <p:grpSpPr>
          <a:xfrm>
            <a:off x="673049" y="1744386"/>
            <a:ext cx="810678" cy="810677"/>
            <a:chOff x="9685338" y="4460675"/>
            <a:chExt cx="1080904" cy="1080902"/>
          </a:xfrm>
        </p:grpSpPr>
        <p:sp>
          <p:nvSpPr>
            <p:cNvPr id="60" name="Google Shape;60;p9"/>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9"/>
          <p:cNvSpPr txBox="1">
            <a:spLocks noGrp="1"/>
          </p:cNvSpPr>
          <p:nvPr>
            <p:ph type="sldNum" idx="12"/>
          </p:nvPr>
        </p:nvSpPr>
        <p:spPr>
          <a:xfrm>
            <a:off x="632776" y="1879600"/>
            <a:ext cx="891224" cy="54024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2100"/>
              <a:buFont typeface="Arial"/>
              <a:buNone/>
              <a:defRPr sz="2100" b="1"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802386" y="1645920"/>
            <a:ext cx="3566160" cy="2983230"/>
          </a:xfrm>
          <a:prstGeom prst="rect">
            <a:avLst/>
          </a:prstGeom>
          <a:noFill/>
          <a:ln>
            <a:noFill/>
          </a:ln>
        </p:spPr>
        <p:txBody>
          <a:bodyPr spcFirstLastPara="1" wrap="square" lIns="91425" tIns="45700" rIns="91425" bIns="45700" anchor="t" anchorCtr="0">
            <a:normAutofit/>
          </a:bodyPr>
          <a:lstStyle>
            <a:lvl1pPr marL="457200" lvl="0" indent="-309562" algn="l">
              <a:lnSpc>
                <a:spcPct val="90000"/>
              </a:lnSpc>
              <a:spcBef>
                <a:spcPts val="900"/>
              </a:spcBef>
              <a:spcAft>
                <a:spcPts val="0"/>
              </a:spcAft>
              <a:buSzPts val="1275"/>
              <a:buChar char="▪"/>
              <a:defRPr sz="1500"/>
            </a:lvl1pPr>
            <a:lvl2pPr marL="914400" lvl="1" indent="-301466" algn="l">
              <a:lnSpc>
                <a:spcPct val="90000"/>
              </a:lnSpc>
              <a:spcBef>
                <a:spcPts val="300"/>
              </a:spcBef>
              <a:spcAft>
                <a:spcPts val="0"/>
              </a:spcAft>
              <a:buSzPts val="1148"/>
              <a:buChar char="▪"/>
              <a:defRPr sz="1350"/>
            </a:lvl2pPr>
            <a:lvl3pPr marL="1371600" lvl="2" indent="-293369" algn="l">
              <a:lnSpc>
                <a:spcPct val="90000"/>
              </a:lnSpc>
              <a:spcBef>
                <a:spcPts val="300"/>
              </a:spcBef>
              <a:spcAft>
                <a:spcPts val="0"/>
              </a:spcAft>
              <a:buSzPts val="1020"/>
              <a:buChar char="▪"/>
              <a:defRPr sz="1200"/>
            </a:lvl3pPr>
            <a:lvl4pPr marL="1828800" lvl="3" indent="-293369" algn="l">
              <a:lnSpc>
                <a:spcPct val="90000"/>
              </a:lnSpc>
              <a:spcBef>
                <a:spcPts val="300"/>
              </a:spcBef>
              <a:spcAft>
                <a:spcPts val="0"/>
              </a:spcAft>
              <a:buSzPts val="1020"/>
              <a:buChar char="▪"/>
              <a:defRPr sz="1200"/>
            </a:lvl4pPr>
            <a:lvl5pPr marL="2286000" lvl="4" indent="-293370" algn="l">
              <a:lnSpc>
                <a:spcPct val="90000"/>
              </a:lnSpc>
              <a:spcBef>
                <a:spcPts val="300"/>
              </a:spcBef>
              <a:spcAft>
                <a:spcPts val="0"/>
              </a:spcAft>
              <a:buSzPts val="1020"/>
              <a:buChar char="▪"/>
              <a:defRPr sz="1200"/>
            </a:lvl5pPr>
            <a:lvl6pPr marL="2743200" lvl="5" indent="-293370" algn="l">
              <a:lnSpc>
                <a:spcPct val="90000"/>
              </a:lnSpc>
              <a:spcBef>
                <a:spcPts val="300"/>
              </a:spcBef>
              <a:spcAft>
                <a:spcPts val="0"/>
              </a:spcAft>
              <a:buSzPts val="1020"/>
              <a:buChar char="▪"/>
              <a:defRPr sz="1200"/>
            </a:lvl6pPr>
            <a:lvl7pPr marL="3200400" lvl="6" indent="-293370" algn="l">
              <a:lnSpc>
                <a:spcPct val="90000"/>
              </a:lnSpc>
              <a:spcBef>
                <a:spcPts val="300"/>
              </a:spcBef>
              <a:spcAft>
                <a:spcPts val="0"/>
              </a:spcAft>
              <a:buSzPts val="1020"/>
              <a:buChar char="▪"/>
              <a:defRPr sz="1200"/>
            </a:lvl7pPr>
            <a:lvl8pPr marL="3657600" lvl="7" indent="-293370" algn="l">
              <a:lnSpc>
                <a:spcPct val="90000"/>
              </a:lnSpc>
              <a:spcBef>
                <a:spcPts val="300"/>
              </a:spcBef>
              <a:spcAft>
                <a:spcPts val="0"/>
              </a:spcAft>
              <a:buSzPts val="1020"/>
              <a:buChar char="▪"/>
              <a:defRPr sz="1200"/>
            </a:lvl8pPr>
            <a:lvl9pPr marL="4114800" lvl="8" indent="-293370" algn="l">
              <a:lnSpc>
                <a:spcPct val="90000"/>
              </a:lnSpc>
              <a:spcBef>
                <a:spcPts val="300"/>
              </a:spcBef>
              <a:spcAft>
                <a:spcPts val="150"/>
              </a:spcAft>
              <a:buSzPts val="1020"/>
              <a:buChar char="▪"/>
              <a:defRPr sz="1200"/>
            </a:lvl9pPr>
          </a:lstStyle>
          <a:p>
            <a:endParaRPr/>
          </a:p>
        </p:txBody>
      </p:sp>
      <p:sp>
        <p:nvSpPr>
          <p:cNvPr id="66" name="Google Shape;66;p10"/>
          <p:cNvSpPr txBox="1">
            <a:spLocks noGrp="1"/>
          </p:cNvSpPr>
          <p:nvPr>
            <p:ph type="body" idx="2"/>
          </p:nvPr>
        </p:nvSpPr>
        <p:spPr>
          <a:xfrm>
            <a:off x="4773168" y="1645920"/>
            <a:ext cx="3566160" cy="2983230"/>
          </a:xfrm>
          <a:prstGeom prst="rect">
            <a:avLst/>
          </a:prstGeom>
          <a:noFill/>
          <a:ln>
            <a:noFill/>
          </a:ln>
        </p:spPr>
        <p:txBody>
          <a:bodyPr spcFirstLastPara="1" wrap="square" lIns="91425" tIns="45700" rIns="91425" bIns="45700" anchor="t" anchorCtr="0">
            <a:normAutofit/>
          </a:bodyPr>
          <a:lstStyle>
            <a:lvl1pPr marL="457200" lvl="0" indent="-309562" algn="l">
              <a:lnSpc>
                <a:spcPct val="90000"/>
              </a:lnSpc>
              <a:spcBef>
                <a:spcPts val="900"/>
              </a:spcBef>
              <a:spcAft>
                <a:spcPts val="0"/>
              </a:spcAft>
              <a:buSzPts val="1275"/>
              <a:buChar char="▪"/>
              <a:defRPr sz="1500"/>
            </a:lvl1pPr>
            <a:lvl2pPr marL="914400" lvl="1" indent="-301466" algn="l">
              <a:lnSpc>
                <a:spcPct val="90000"/>
              </a:lnSpc>
              <a:spcBef>
                <a:spcPts val="300"/>
              </a:spcBef>
              <a:spcAft>
                <a:spcPts val="0"/>
              </a:spcAft>
              <a:buSzPts val="1148"/>
              <a:buChar char="▪"/>
              <a:defRPr sz="1350"/>
            </a:lvl2pPr>
            <a:lvl3pPr marL="1371600" lvl="2" indent="-293369" algn="l">
              <a:lnSpc>
                <a:spcPct val="90000"/>
              </a:lnSpc>
              <a:spcBef>
                <a:spcPts val="300"/>
              </a:spcBef>
              <a:spcAft>
                <a:spcPts val="0"/>
              </a:spcAft>
              <a:buSzPts val="1020"/>
              <a:buChar char="▪"/>
              <a:defRPr sz="1200"/>
            </a:lvl3pPr>
            <a:lvl4pPr marL="1828800" lvl="3" indent="-293369" algn="l">
              <a:lnSpc>
                <a:spcPct val="90000"/>
              </a:lnSpc>
              <a:spcBef>
                <a:spcPts val="300"/>
              </a:spcBef>
              <a:spcAft>
                <a:spcPts val="0"/>
              </a:spcAft>
              <a:buSzPts val="1020"/>
              <a:buChar char="▪"/>
              <a:defRPr sz="1200"/>
            </a:lvl4pPr>
            <a:lvl5pPr marL="2286000" lvl="4" indent="-293370" algn="l">
              <a:lnSpc>
                <a:spcPct val="90000"/>
              </a:lnSpc>
              <a:spcBef>
                <a:spcPts val="300"/>
              </a:spcBef>
              <a:spcAft>
                <a:spcPts val="0"/>
              </a:spcAft>
              <a:buSzPts val="1020"/>
              <a:buChar char="▪"/>
              <a:defRPr sz="1200"/>
            </a:lvl5pPr>
            <a:lvl6pPr marL="2743200" lvl="5" indent="-293370" algn="l">
              <a:lnSpc>
                <a:spcPct val="90000"/>
              </a:lnSpc>
              <a:spcBef>
                <a:spcPts val="300"/>
              </a:spcBef>
              <a:spcAft>
                <a:spcPts val="0"/>
              </a:spcAft>
              <a:buSzPts val="1020"/>
              <a:buChar char="▪"/>
              <a:defRPr sz="1200"/>
            </a:lvl6pPr>
            <a:lvl7pPr marL="3200400" lvl="6" indent="-293370" algn="l">
              <a:lnSpc>
                <a:spcPct val="90000"/>
              </a:lnSpc>
              <a:spcBef>
                <a:spcPts val="300"/>
              </a:spcBef>
              <a:spcAft>
                <a:spcPts val="0"/>
              </a:spcAft>
              <a:buSzPts val="1020"/>
              <a:buChar char="▪"/>
              <a:defRPr sz="1200"/>
            </a:lvl7pPr>
            <a:lvl8pPr marL="3657600" lvl="7" indent="-293370" algn="l">
              <a:lnSpc>
                <a:spcPct val="90000"/>
              </a:lnSpc>
              <a:spcBef>
                <a:spcPts val="300"/>
              </a:spcBef>
              <a:spcAft>
                <a:spcPts val="0"/>
              </a:spcAft>
              <a:buSzPts val="1020"/>
              <a:buChar char="▪"/>
              <a:defRPr sz="1200"/>
            </a:lvl8pPr>
            <a:lvl9pPr marL="4114800" lvl="8" indent="-293370" algn="l">
              <a:lnSpc>
                <a:spcPct val="90000"/>
              </a:lnSpc>
              <a:spcBef>
                <a:spcPts val="300"/>
              </a:spcBef>
              <a:spcAft>
                <a:spcPts val="150"/>
              </a:spcAft>
              <a:buSzPts val="1020"/>
              <a:buChar char="▪"/>
              <a:defRPr sz="1200"/>
            </a:lvl9pPr>
          </a:lstStyle>
          <a:p>
            <a:endParaRPr/>
          </a:p>
        </p:txBody>
      </p:sp>
      <p:sp>
        <p:nvSpPr>
          <p:cNvPr id="67" name="Google Shape;67;p10"/>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3600"/>
              <a:buFont typeface="Georgia"/>
              <a:buNone/>
              <a:defRPr sz="3600" b="1" i="0" u="none" strike="noStrike" cap="none">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02386" y="1591056"/>
            <a:ext cx="7543800" cy="3038094"/>
          </a:xfrm>
          <a:prstGeom prst="rect">
            <a:avLst/>
          </a:prstGeom>
          <a:noFill/>
          <a:ln>
            <a:noFill/>
          </a:ln>
        </p:spPr>
        <p:txBody>
          <a:bodyPr spcFirstLastPara="1" wrap="square" lIns="91425" tIns="45700" rIns="91425" bIns="45700" anchor="t" anchorCtr="0">
            <a:normAutofit/>
          </a:bodyPr>
          <a:lstStyle>
            <a:lvl1pPr marL="457200" marR="0" lvl="0" indent="-309562" algn="l" rtl="0">
              <a:lnSpc>
                <a:spcPct val="90000"/>
              </a:lnSpc>
              <a:spcBef>
                <a:spcPts val="900"/>
              </a:spcBef>
              <a:spcAft>
                <a:spcPts val="0"/>
              </a:spcAft>
              <a:buClr>
                <a:srgbClr val="548BB7"/>
              </a:buClr>
              <a:buSzPts val="1275"/>
              <a:buFont typeface="Noto Sans Symbols"/>
              <a:buChar char="▪"/>
              <a:defRPr sz="1500" b="0" i="0" u="none" strike="noStrike" cap="none">
                <a:solidFill>
                  <a:schemeClr val="dk1"/>
                </a:solidFill>
                <a:latin typeface="Trebuchet MS"/>
                <a:ea typeface="Trebuchet MS"/>
                <a:cs typeface="Trebuchet MS"/>
                <a:sym typeface="Trebuchet MS"/>
              </a:defRPr>
            </a:lvl1pPr>
            <a:lvl2pPr marL="914400" marR="0" lvl="1" indent="-301466" algn="l" rtl="0">
              <a:lnSpc>
                <a:spcPct val="90000"/>
              </a:lnSpc>
              <a:spcBef>
                <a:spcPts val="300"/>
              </a:spcBef>
              <a:spcAft>
                <a:spcPts val="0"/>
              </a:spcAft>
              <a:buClr>
                <a:srgbClr val="548BB7"/>
              </a:buClr>
              <a:buSzPts val="1148"/>
              <a:buFont typeface="Noto Sans Symbols"/>
              <a:buChar char="▪"/>
              <a:defRPr sz="1350" b="0" i="0" u="none" strike="noStrike" cap="none">
                <a:solidFill>
                  <a:schemeClr val="dk1"/>
                </a:solidFill>
                <a:latin typeface="Trebuchet MS"/>
                <a:ea typeface="Trebuchet MS"/>
                <a:cs typeface="Trebuchet MS"/>
                <a:sym typeface="Trebuchet MS"/>
              </a:defRPr>
            </a:lvl2pPr>
            <a:lvl3pPr marL="1371600" marR="0" lvl="2" indent="-293369" algn="l" rtl="0">
              <a:lnSpc>
                <a:spcPct val="90000"/>
              </a:lnSpc>
              <a:spcBef>
                <a:spcPts val="300"/>
              </a:spcBef>
              <a:spcAft>
                <a:spcPts val="0"/>
              </a:spcAft>
              <a:buClr>
                <a:srgbClr val="548BB7"/>
              </a:buClr>
              <a:buSzPts val="1020"/>
              <a:buFont typeface="Noto Sans Symbols"/>
              <a:buChar char="▪"/>
              <a:defRPr sz="1200" b="0" i="0" u="none" strike="noStrike" cap="none">
                <a:solidFill>
                  <a:schemeClr val="dk1"/>
                </a:solidFill>
                <a:latin typeface="Trebuchet MS"/>
                <a:ea typeface="Trebuchet MS"/>
                <a:cs typeface="Trebuchet MS"/>
                <a:sym typeface="Trebuchet MS"/>
              </a:defRPr>
            </a:lvl3pPr>
            <a:lvl4pPr marL="1828800" marR="0" lvl="3" indent="-293369" algn="l" rtl="0">
              <a:lnSpc>
                <a:spcPct val="90000"/>
              </a:lnSpc>
              <a:spcBef>
                <a:spcPts val="300"/>
              </a:spcBef>
              <a:spcAft>
                <a:spcPts val="0"/>
              </a:spcAft>
              <a:buClr>
                <a:srgbClr val="548BB7"/>
              </a:buClr>
              <a:buSzPts val="1020"/>
              <a:buFont typeface="Noto Sans Symbols"/>
              <a:buChar char="▪"/>
              <a:defRPr sz="1200" b="0" i="0" u="none" strike="noStrike" cap="none">
                <a:solidFill>
                  <a:schemeClr val="dk1"/>
                </a:solidFill>
                <a:latin typeface="Trebuchet MS"/>
                <a:ea typeface="Trebuchet MS"/>
                <a:cs typeface="Trebuchet MS"/>
                <a:sym typeface="Trebuchet MS"/>
              </a:defRPr>
            </a:lvl4pPr>
            <a:lvl5pPr marL="2286000" marR="0" lvl="4" indent="-293370" algn="l" rtl="0">
              <a:lnSpc>
                <a:spcPct val="90000"/>
              </a:lnSpc>
              <a:spcBef>
                <a:spcPts val="300"/>
              </a:spcBef>
              <a:spcAft>
                <a:spcPts val="0"/>
              </a:spcAft>
              <a:buClr>
                <a:srgbClr val="548BB7"/>
              </a:buClr>
              <a:buSzPts val="1020"/>
              <a:buFont typeface="Noto Sans Symbols"/>
              <a:buChar char="▪"/>
              <a:defRPr sz="1200" b="0" i="0" u="none" strike="noStrike" cap="none">
                <a:solidFill>
                  <a:schemeClr val="dk1"/>
                </a:solidFill>
                <a:latin typeface="Trebuchet MS"/>
                <a:ea typeface="Trebuchet MS"/>
                <a:cs typeface="Trebuchet MS"/>
                <a:sym typeface="Trebuchet MS"/>
              </a:defRPr>
            </a:lvl5pPr>
            <a:lvl6pPr marL="2743200" marR="0" lvl="5" indent="-293370" algn="l" rtl="0">
              <a:lnSpc>
                <a:spcPct val="90000"/>
              </a:lnSpc>
              <a:spcBef>
                <a:spcPts val="300"/>
              </a:spcBef>
              <a:spcAft>
                <a:spcPts val="0"/>
              </a:spcAft>
              <a:buClr>
                <a:srgbClr val="548BB7"/>
              </a:buClr>
              <a:buSzPts val="1020"/>
              <a:buFont typeface="Noto Sans Symbols"/>
              <a:buChar char="▪"/>
              <a:defRPr sz="1200" b="0" i="0" u="none" strike="noStrike" cap="none">
                <a:solidFill>
                  <a:schemeClr val="dk1"/>
                </a:solidFill>
                <a:latin typeface="Trebuchet MS"/>
                <a:ea typeface="Trebuchet MS"/>
                <a:cs typeface="Trebuchet MS"/>
                <a:sym typeface="Trebuchet MS"/>
              </a:defRPr>
            </a:lvl6pPr>
            <a:lvl7pPr marL="3200400" marR="0" lvl="6" indent="-293370" algn="l" rtl="0">
              <a:lnSpc>
                <a:spcPct val="90000"/>
              </a:lnSpc>
              <a:spcBef>
                <a:spcPts val="300"/>
              </a:spcBef>
              <a:spcAft>
                <a:spcPts val="0"/>
              </a:spcAft>
              <a:buClr>
                <a:srgbClr val="548BB7"/>
              </a:buClr>
              <a:buSzPts val="1020"/>
              <a:buFont typeface="Noto Sans Symbols"/>
              <a:buChar char="▪"/>
              <a:defRPr sz="1200" b="0" i="0" u="none" strike="noStrike" cap="none">
                <a:solidFill>
                  <a:schemeClr val="dk1"/>
                </a:solidFill>
                <a:latin typeface="Trebuchet MS"/>
                <a:ea typeface="Trebuchet MS"/>
                <a:cs typeface="Trebuchet MS"/>
                <a:sym typeface="Trebuchet MS"/>
              </a:defRPr>
            </a:lvl7pPr>
            <a:lvl8pPr marL="3657600" marR="0" lvl="7" indent="-293370" algn="l" rtl="0">
              <a:lnSpc>
                <a:spcPct val="90000"/>
              </a:lnSpc>
              <a:spcBef>
                <a:spcPts val="300"/>
              </a:spcBef>
              <a:spcAft>
                <a:spcPts val="0"/>
              </a:spcAft>
              <a:buClr>
                <a:srgbClr val="548BB7"/>
              </a:buClr>
              <a:buSzPts val="1020"/>
              <a:buFont typeface="Noto Sans Symbols"/>
              <a:buChar char="▪"/>
              <a:defRPr sz="1200" b="0" i="0" u="none" strike="noStrike" cap="none">
                <a:solidFill>
                  <a:schemeClr val="dk1"/>
                </a:solidFill>
                <a:latin typeface="Trebuchet MS"/>
                <a:ea typeface="Trebuchet MS"/>
                <a:cs typeface="Trebuchet MS"/>
                <a:sym typeface="Trebuchet MS"/>
              </a:defRPr>
            </a:lvl8pPr>
            <a:lvl9pPr marL="4114800" marR="0" lvl="8" indent="-293370" algn="l" rtl="0">
              <a:lnSpc>
                <a:spcPct val="90000"/>
              </a:lnSpc>
              <a:spcBef>
                <a:spcPts val="300"/>
              </a:spcBef>
              <a:spcAft>
                <a:spcPts val="150"/>
              </a:spcAft>
              <a:buClr>
                <a:srgbClr val="548BB7"/>
              </a:buClr>
              <a:buSzPts val="1020"/>
              <a:buFont typeface="Noto Sans Symbols"/>
              <a:buChar char="▪"/>
              <a:defRPr sz="1200" b="0" i="0" u="none" strike="noStrike" cap="none">
                <a:solidFill>
                  <a:schemeClr val="dk1"/>
                </a:solidFill>
                <a:latin typeface="Trebuchet MS"/>
                <a:ea typeface="Trebuchet MS"/>
                <a:cs typeface="Trebuchet MS"/>
                <a:sym typeface="Trebuchet MS"/>
              </a:defRPr>
            </a:lvl9pPr>
          </a:lstStyle>
          <a:p>
            <a:endParaRPr/>
          </a:p>
        </p:txBody>
      </p:sp>
      <p:sp>
        <p:nvSpPr>
          <p:cNvPr id="8" name="Google Shape;8;p1"/>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825"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825"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grpSp>
        <p:nvGrpSpPr>
          <p:cNvPr id="10" name="Google Shape;10;p1"/>
          <p:cNvGrpSpPr/>
          <p:nvPr/>
        </p:nvGrpSpPr>
        <p:grpSpPr>
          <a:xfrm>
            <a:off x="8551294" y="4672261"/>
            <a:ext cx="342900" cy="342900"/>
            <a:chOff x="11361456" y="6195813"/>
            <a:chExt cx="548640" cy="548640"/>
          </a:xfrm>
        </p:grpSpPr>
        <p:sp>
          <p:nvSpPr>
            <p:cNvPr id="11" name="Google Shape;11;p1"/>
            <p:cNvSpPr/>
            <p:nvPr/>
          </p:nvSpPr>
          <p:spPr>
            <a:xfrm>
              <a:off x="11361456" y="6195813"/>
              <a:ext cx="548640" cy="548640"/>
            </a:xfrm>
            <a:prstGeom prst="ellipse">
              <a:avLst/>
            </a:prstGeom>
            <a:blipFill rotWithShape="1">
              <a:blip r:embed="rId17">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1"/>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9" name="Google Shape;119;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0" name="Google Shape;12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20.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docs.google.com/presentation/d/1en0P_5G1wsrmdkOHi5RMVMkMMr-nz53Lv37lLE4gUDI/edit?usp=sharing" TargetMode="External"/><Relationship Id="rId13" Type="http://schemas.openxmlformats.org/officeDocument/2006/relationships/hyperlink" Target="https://docs.google.com/presentation/d/12l0nOsdwH-kvxC_CuINsdaeBM0eI3aj36COk-tu5SyY/edit?usp=sharing" TargetMode="External"/><Relationship Id="rId3" Type="http://schemas.openxmlformats.org/officeDocument/2006/relationships/hyperlink" Target="mailto:julie.rhea@blandisd.org" TargetMode="External"/><Relationship Id="rId7" Type="http://schemas.openxmlformats.org/officeDocument/2006/relationships/hyperlink" Target="https://phet.colorado.edu/sims/html/waves-intro/latest/waves-intro_all.html?authuser=0" TargetMode="External"/><Relationship Id="rId12" Type="http://schemas.openxmlformats.org/officeDocument/2006/relationships/hyperlink" Target="https://dashboard.blooket.com/set/670ee2674213e2bfbef6645d"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ophysics.com/t3.html" TargetMode="External"/><Relationship Id="rId11" Type="http://schemas.openxmlformats.org/officeDocument/2006/relationships/hyperlink" Target="https://youtu.be/_Okhe0tmGZY" TargetMode="External"/><Relationship Id="rId5" Type="http://schemas.openxmlformats.org/officeDocument/2006/relationships/hyperlink" Target="http://a2z.phillipmartin.info/index.htm" TargetMode="External"/><Relationship Id="rId15" Type="http://schemas.openxmlformats.org/officeDocument/2006/relationships/hyperlink" Target="https://astrobites.org/2022/10/16/guide-to-the-electromagnetic-spectrum-in-astronomy-2/" TargetMode="External"/><Relationship Id="rId10" Type="http://schemas.openxmlformats.org/officeDocument/2006/relationships/hyperlink" Target="https://youtu.be/O0PawPSdk28?si=XGpN8aS5V4pGFXzb" TargetMode="External"/><Relationship Id="rId4" Type="http://schemas.openxmlformats.org/officeDocument/2006/relationships/image" Target="../media/image32.png"/><Relationship Id="rId9" Type="http://schemas.openxmlformats.org/officeDocument/2006/relationships/hyperlink" Target="https://youtu.be/KWzyQKcJBYg?si+wQLJw_OngOWuaQNc" TargetMode="External"/><Relationship Id="rId14" Type="http://schemas.openxmlformats.org/officeDocument/2006/relationships/hyperlink" Target="https://docs.google.com/document/d/14U8kG1zLeTsvSjpHXqGurwjwSNnkyuoWjhqU80alj-4/edit?usp=sharin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tsgc.utexas.edu/liftoff/"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mailto:julie.rhea@blandisd.org" TargetMode="External"/><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hyperlink" Target="http://www.rheazclas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xt4FK3F2Uh9gFiDwAgRF9rm51YBdPD1UrgBYfLi372g/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O0PawPSdk2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9" descr="File:Giant ocean wave.jpg - Wikimedia Commons"/>
          <p:cNvPicPr preferRelativeResize="0"/>
          <p:nvPr/>
        </p:nvPicPr>
        <p:blipFill>
          <a:blip r:embed="rId3">
            <a:alphaModFix/>
          </a:blip>
          <a:stretch>
            <a:fillRect/>
          </a:stretch>
        </p:blipFill>
        <p:spPr>
          <a:xfrm>
            <a:off x="-33537" y="300150"/>
            <a:ext cx="9211075" cy="4543199"/>
          </a:xfrm>
          <a:prstGeom prst="rect">
            <a:avLst/>
          </a:prstGeom>
          <a:noFill/>
          <a:ln>
            <a:noFill/>
          </a:ln>
        </p:spPr>
      </p:pic>
      <p:sp>
        <p:nvSpPr>
          <p:cNvPr id="167" name="Google Shape;167;p29"/>
          <p:cNvSpPr txBox="1">
            <a:spLocks noGrp="1"/>
          </p:cNvSpPr>
          <p:nvPr>
            <p:ph type="title"/>
          </p:nvPr>
        </p:nvSpPr>
        <p:spPr>
          <a:xfrm>
            <a:off x="130625" y="408825"/>
            <a:ext cx="8178000" cy="1543200"/>
          </a:xfrm>
          <a:prstGeom prst="rect">
            <a:avLst/>
          </a:prstGeom>
          <a:noFill/>
          <a:ln>
            <a:noFill/>
          </a:ln>
          <a:effectLst>
            <a:outerShdw blurRad="57150" dist="66675" dir="10080000" algn="bl" rotWithShape="0">
              <a:srgbClr val="3C78D8">
                <a:alpha val="50000"/>
              </a:srgbClr>
            </a:outerShdw>
          </a:effectLst>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600"/>
              <a:buFont typeface="Calibri"/>
              <a:buNone/>
            </a:pPr>
            <a:r>
              <a:rPr lang="en-US" sz="4800">
                <a:latin typeface="Calibri"/>
                <a:ea typeface="Calibri"/>
                <a:cs typeface="Calibri"/>
                <a:sym typeface="Calibri"/>
              </a:rPr>
              <a:t>Let’s do the WAVE!</a:t>
            </a:r>
            <a:endParaRPr sz="4800">
              <a:latin typeface="Calibri"/>
              <a:ea typeface="Calibri"/>
              <a:cs typeface="Calibri"/>
              <a:sym typeface="Calibri"/>
            </a:endParaRPr>
          </a:p>
        </p:txBody>
      </p:sp>
      <p:sp>
        <p:nvSpPr>
          <p:cNvPr id="168" name="Google Shape;168;p29"/>
          <p:cNvSpPr txBox="1">
            <a:spLocks noGrp="1"/>
          </p:cNvSpPr>
          <p:nvPr>
            <p:ph type="subTitle" idx="4294967295"/>
          </p:nvPr>
        </p:nvSpPr>
        <p:spPr>
          <a:xfrm>
            <a:off x="130625" y="2792425"/>
            <a:ext cx="7661400" cy="832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548BB7"/>
              </a:buClr>
              <a:buSzPts val="1275"/>
              <a:buFont typeface="Noto Sans Symbols"/>
              <a:buNone/>
            </a:pPr>
            <a:r>
              <a:rPr lang="en-US" sz="1500" b="0" i="0" u="none" strike="noStrike" cap="none">
                <a:solidFill>
                  <a:schemeClr val="dk1"/>
                </a:solidFill>
                <a:latin typeface="Trebuchet MS"/>
                <a:ea typeface="Trebuchet MS"/>
                <a:cs typeface="Trebuchet MS"/>
                <a:sym typeface="Trebuchet MS"/>
              </a:rPr>
              <a:t>Presented by - Julie Rhea			</a:t>
            </a:r>
            <a:endParaRPr sz="15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0"/>
              </a:spcBef>
              <a:spcAft>
                <a:spcPts val="0"/>
              </a:spcAft>
              <a:buClr>
                <a:srgbClr val="548BB7"/>
              </a:buClr>
              <a:buSzPts val="1275"/>
              <a:buFont typeface="Noto Sans Symbols"/>
              <a:buNone/>
            </a:pPr>
            <a:endParaRPr/>
          </a:p>
          <a:p>
            <a:pPr marL="0" marR="0" lvl="0" indent="0" algn="l" rtl="0">
              <a:lnSpc>
                <a:spcPct val="90000"/>
              </a:lnSpc>
              <a:spcBef>
                <a:spcPts val="0"/>
              </a:spcBef>
              <a:spcAft>
                <a:spcPts val="0"/>
              </a:spcAft>
              <a:buClr>
                <a:srgbClr val="548BB7"/>
              </a:buClr>
              <a:buSzPts val="1275"/>
              <a:buFont typeface="Noto Sans Symbols"/>
              <a:buNone/>
            </a:pPr>
            <a:r>
              <a:rPr lang="en-US" sz="1500" b="0" i="0" u="none" strike="noStrike" cap="none">
                <a:solidFill>
                  <a:schemeClr val="dk1"/>
                </a:solidFill>
                <a:latin typeface="Trebuchet MS"/>
                <a:ea typeface="Trebuchet MS"/>
                <a:cs typeface="Trebuchet MS"/>
                <a:sym typeface="Trebuchet MS"/>
              </a:rPr>
              <a:t>Bland Middle School 7-8					</a:t>
            </a:r>
            <a:endParaRPr/>
          </a:p>
          <a:p>
            <a:pPr marL="0" marR="0" lvl="0" indent="0" algn="l" rtl="0">
              <a:lnSpc>
                <a:spcPct val="90000"/>
              </a:lnSpc>
              <a:spcBef>
                <a:spcPts val="0"/>
              </a:spcBef>
              <a:spcAft>
                <a:spcPts val="0"/>
              </a:spcAft>
              <a:buClr>
                <a:srgbClr val="548BB7"/>
              </a:buClr>
              <a:buSzPts val="1275"/>
              <a:buFont typeface="Noto Sans Symbols"/>
              <a:buNone/>
            </a:pPr>
            <a:r>
              <a:rPr lang="en-US" sz="1500" b="0" i="0" u="none" strike="noStrike" cap="none">
                <a:solidFill>
                  <a:schemeClr val="dk1"/>
                </a:solidFill>
                <a:latin typeface="Trebuchet MS"/>
                <a:ea typeface="Trebuchet MS"/>
                <a:cs typeface="Trebuchet MS"/>
                <a:sym typeface="Trebuchet MS"/>
              </a:rPr>
              <a:t>2194 FM 36							</a:t>
            </a:r>
            <a:endParaRPr sz="15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0"/>
              </a:spcBef>
              <a:spcAft>
                <a:spcPts val="0"/>
              </a:spcAft>
              <a:buClr>
                <a:srgbClr val="548BB7"/>
              </a:buClr>
              <a:buSzPts val="1275"/>
              <a:buFont typeface="Noto Sans Symbols"/>
              <a:buNone/>
            </a:pPr>
            <a:r>
              <a:rPr lang="en-US" sz="1500" b="0" i="0" u="none" strike="noStrike" cap="none">
                <a:solidFill>
                  <a:schemeClr val="dk1"/>
                </a:solidFill>
                <a:latin typeface="Trebuchet MS"/>
                <a:ea typeface="Trebuchet MS"/>
                <a:cs typeface="Trebuchet MS"/>
                <a:sym typeface="Trebuchet MS"/>
              </a:rPr>
              <a:t>Celeste, TX 74985							</a:t>
            </a:r>
            <a:endParaRPr sz="1500" b="0" i="0" u="none" strike="noStrike" cap="none">
              <a:solidFill>
                <a:schemeClr val="dk1"/>
              </a:solidFill>
              <a:latin typeface="Trebuchet MS"/>
              <a:ea typeface="Trebuchet MS"/>
              <a:cs typeface="Trebuchet MS"/>
              <a:sym typeface="Trebuchet MS"/>
            </a:endParaRPr>
          </a:p>
          <a:p>
            <a:pPr marL="2743200" marR="0" lvl="0" indent="457200" algn="l" rtl="0">
              <a:lnSpc>
                <a:spcPct val="90000"/>
              </a:lnSpc>
              <a:spcBef>
                <a:spcPts val="0"/>
              </a:spcBef>
              <a:spcAft>
                <a:spcPts val="0"/>
              </a:spcAft>
              <a:buClr>
                <a:srgbClr val="548BB7"/>
              </a:buClr>
              <a:buSzPts val="1275"/>
              <a:buFont typeface="Noto Sans Symbols"/>
              <a:buNone/>
            </a:pPr>
            <a:r>
              <a:rPr lang="en-US" sz="1500" b="0" i="0" u="none" strike="noStrike" cap="none">
                <a:solidFill>
                  <a:schemeClr val="dk1"/>
                </a:solidFill>
                <a:latin typeface="Trebuchet MS"/>
                <a:ea typeface="Trebuchet MS"/>
                <a:cs typeface="Trebuchet MS"/>
                <a:sym typeface="Trebuchet MS"/>
              </a:rPr>
              <a:t>				</a:t>
            </a:r>
            <a:endParaRPr sz="1500" b="0" i="0" u="none" strike="noStrike" cap="none">
              <a:solidFill>
                <a:schemeClr val="dk1"/>
              </a:solidFill>
              <a:latin typeface="Trebuchet MS"/>
              <a:ea typeface="Trebuchet MS"/>
              <a:cs typeface="Trebuchet MS"/>
              <a:sym typeface="Trebuchet MS"/>
            </a:endParaRPr>
          </a:p>
        </p:txBody>
      </p:sp>
      <p:sp>
        <p:nvSpPr>
          <p:cNvPr id="169" name="Google Shape;169;p29"/>
          <p:cNvSpPr txBox="1">
            <a:spLocks noGrp="1"/>
          </p:cNvSpPr>
          <p:nvPr>
            <p:ph type="subTitle" idx="4294967295"/>
          </p:nvPr>
        </p:nvSpPr>
        <p:spPr>
          <a:xfrm>
            <a:off x="5157250" y="3732025"/>
            <a:ext cx="3620100" cy="881100"/>
          </a:xfrm>
          <a:prstGeom prst="rect">
            <a:avLst/>
          </a:prstGeom>
          <a:noFill/>
          <a:ln>
            <a:noFill/>
          </a:ln>
        </p:spPr>
        <p:txBody>
          <a:bodyPr spcFirstLastPara="1" wrap="square" lIns="91425" tIns="91425" rIns="91425" bIns="91425" anchor="t" anchorCtr="0">
            <a:noAutofit/>
          </a:bodyPr>
          <a:lstStyle/>
          <a:p>
            <a:pPr marL="0" marR="0" lvl="0" indent="457200" algn="l" rtl="0">
              <a:lnSpc>
                <a:spcPct val="90000"/>
              </a:lnSpc>
              <a:spcBef>
                <a:spcPts val="0"/>
              </a:spcBef>
              <a:spcAft>
                <a:spcPts val="0"/>
              </a:spcAft>
              <a:buClr>
                <a:srgbClr val="548BB7"/>
              </a:buClr>
              <a:buSzPts val="1360"/>
              <a:buFont typeface="Noto Sans Symbols"/>
              <a:buNone/>
            </a:pPr>
            <a:r>
              <a:rPr lang="en-US" sz="1600" b="0" i="0" u="none" strike="noStrike" cap="none">
                <a:solidFill>
                  <a:schemeClr val="lt1"/>
                </a:solidFill>
                <a:latin typeface="Trebuchet MS"/>
                <a:ea typeface="Trebuchet MS"/>
                <a:cs typeface="Trebuchet MS"/>
                <a:sym typeface="Trebuchet MS"/>
              </a:rPr>
              <a:t>www.julie.rhea@blandisd.org</a:t>
            </a:r>
            <a:endParaRPr sz="1600" b="0" i="0" u="none" strike="noStrike" cap="none">
              <a:solidFill>
                <a:schemeClr val="lt1"/>
              </a:solidFill>
              <a:latin typeface="Trebuchet MS"/>
              <a:ea typeface="Trebuchet MS"/>
              <a:cs typeface="Trebuchet MS"/>
              <a:sym typeface="Trebuchet MS"/>
            </a:endParaRPr>
          </a:p>
          <a:p>
            <a:pPr marL="0" marR="0" lvl="0" indent="457200" algn="l" rtl="0">
              <a:lnSpc>
                <a:spcPct val="90000"/>
              </a:lnSpc>
              <a:spcBef>
                <a:spcPts val="0"/>
              </a:spcBef>
              <a:spcAft>
                <a:spcPts val="0"/>
              </a:spcAft>
              <a:buClr>
                <a:srgbClr val="548BB7"/>
              </a:buClr>
              <a:buSzPts val="1360"/>
              <a:buFont typeface="Noto Sans Symbols"/>
              <a:buNone/>
            </a:pPr>
            <a:endParaRPr sz="1600">
              <a:solidFill>
                <a:schemeClr val="lt1"/>
              </a:solidFill>
            </a:endParaRPr>
          </a:p>
          <a:p>
            <a:pPr marL="0" marR="0" lvl="0" indent="457200" algn="l" rtl="0">
              <a:lnSpc>
                <a:spcPct val="90000"/>
              </a:lnSpc>
              <a:spcBef>
                <a:spcPts val="0"/>
              </a:spcBef>
              <a:spcAft>
                <a:spcPts val="0"/>
              </a:spcAft>
              <a:buClr>
                <a:srgbClr val="548BB7"/>
              </a:buClr>
              <a:buSzPts val="1360"/>
              <a:buFont typeface="Noto Sans Symbols"/>
              <a:buNone/>
            </a:pPr>
            <a:r>
              <a:rPr lang="en-US" sz="1600">
                <a:solidFill>
                  <a:schemeClr val="lt1"/>
                </a:solidFill>
              </a:rPr>
              <a:t>www.rheazclass.com</a:t>
            </a:r>
            <a:endParaRPr sz="1600">
              <a:solidFill>
                <a:schemeClr val="lt1"/>
              </a:solidFill>
            </a:endParaRPr>
          </a:p>
          <a:p>
            <a:pPr marL="0" marR="0" lvl="0" indent="457200" algn="l" rtl="0">
              <a:lnSpc>
                <a:spcPct val="90000"/>
              </a:lnSpc>
              <a:spcBef>
                <a:spcPts val="0"/>
              </a:spcBef>
              <a:spcAft>
                <a:spcPts val="0"/>
              </a:spcAft>
              <a:buClr>
                <a:srgbClr val="548BB7"/>
              </a:buClr>
              <a:buSzPts val="1360"/>
              <a:buFont typeface="Noto Sans Symbols"/>
              <a:buNone/>
            </a:pPr>
            <a:endParaRPr sz="1600"/>
          </a:p>
        </p:txBody>
      </p:sp>
      <p:cxnSp>
        <p:nvCxnSpPr>
          <p:cNvPr id="170" name="Google Shape;170;p29"/>
          <p:cNvCxnSpPr/>
          <p:nvPr/>
        </p:nvCxnSpPr>
        <p:spPr>
          <a:xfrm>
            <a:off x="615150" y="2617025"/>
            <a:ext cx="5004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p:nvPr/>
        </p:nvSpPr>
        <p:spPr>
          <a:xfrm>
            <a:off x="2889061" y="-94537"/>
            <a:ext cx="35742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9900FF"/>
                </a:solidFill>
              </a:rPr>
              <a:t>Types of Waves</a:t>
            </a:r>
            <a:endParaRPr sz="2400" b="1">
              <a:solidFill>
                <a:srgbClr val="9900FF"/>
              </a:solidFill>
            </a:endParaRPr>
          </a:p>
        </p:txBody>
      </p:sp>
      <p:grpSp>
        <p:nvGrpSpPr>
          <p:cNvPr id="230" name="Google Shape;230;p38"/>
          <p:cNvGrpSpPr/>
          <p:nvPr/>
        </p:nvGrpSpPr>
        <p:grpSpPr>
          <a:xfrm>
            <a:off x="81925" y="84275"/>
            <a:ext cx="8903705" cy="4919526"/>
            <a:chOff x="81925" y="84275"/>
            <a:chExt cx="8903705" cy="4919526"/>
          </a:xfrm>
        </p:grpSpPr>
        <p:pic>
          <p:nvPicPr>
            <p:cNvPr id="231" name="Google Shape;231;p38"/>
            <p:cNvPicPr preferRelativeResize="0"/>
            <p:nvPr/>
          </p:nvPicPr>
          <p:blipFill rotWithShape="1">
            <a:blip r:embed="rId3">
              <a:alphaModFix amt="60000"/>
            </a:blip>
            <a:srcRect/>
            <a:stretch/>
          </p:blipFill>
          <p:spPr>
            <a:xfrm>
              <a:off x="540132" y="820615"/>
              <a:ext cx="8445498" cy="4183186"/>
            </a:xfrm>
            <a:prstGeom prst="rect">
              <a:avLst/>
            </a:prstGeom>
            <a:noFill/>
            <a:ln>
              <a:noFill/>
            </a:ln>
          </p:spPr>
        </p:pic>
        <p:sp>
          <p:nvSpPr>
            <p:cNvPr id="232" name="Google Shape;232;p38"/>
            <p:cNvSpPr txBox="1"/>
            <p:nvPr/>
          </p:nvSpPr>
          <p:spPr>
            <a:xfrm>
              <a:off x="2140332" y="374777"/>
              <a:ext cx="1943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Mechanical</a:t>
              </a:r>
              <a:endParaRPr/>
            </a:p>
          </p:txBody>
        </p:sp>
        <p:sp>
          <p:nvSpPr>
            <p:cNvPr id="233" name="Google Shape;233;p38"/>
            <p:cNvSpPr txBox="1"/>
            <p:nvPr/>
          </p:nvSpPr>
          <p:spPr>
            <a:xfrm>
              <a:off x="5239132" y="362077"/>
              <a:ext cx="2590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Electromagnetic</a:t>
              </a:r>
              <a:endParaRPr/>
            </a:p>
          </p:txBody>
        </p:sp>
        <p:sp>
          <p:nvSpPr>
            <p:cNvPr id="234" name="Google Shape;234;p38"/>
            <p:cNvSpPr txBox="1"/>
            <p:nvPr/>
          </p:nvSpPr>
          <p:spPr>
            <a:xfrm>
              <a:off x="4253294" y="842665"/>
              <a:ext cx="1019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Both</a:t>
              </a:r>
              <a:endParaRPr/>
            </a:p>
          </p:txBody>
        </p:sp>
        <p:sp>
          <p:nvSpPr>
            <p:cNvPr id="235" name="Google Shape;235;p38"/>
            <p:cNvSpPr txBox="1"/>
            <p:nvPr/>
          </p:nvSpPr>
          <p:spPr>
            <a:xfrm>
              <a:off x="1403154" y="1157879"/>
              <a:ext cx="2921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Requires a medium to travel (like air for sound, water or ground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for ocean or seismic waves)</a:t>
              </a:r>
              <a:endParaRPr/>
            </a:p>
          </p:txBody>
        </p:sp>
        <p:sp>
          <p:nvSpPr>
            <p:cNvPr id="236" name="Google Shape;236;p38"/>
            <p:cNvSpPr txBox="1"/>
            <p:nvPr/>
          </p:nvSpPr>
          <p:spPr>
            <a:xfrm>
              <a:off x="647426" y="2026050"/>
              <a:ext cx="3396300" cy="523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Speed depends on the medium </a:t>
              </a:r>
              <a:r>
                <a:rPr lang="en-US"/>
                <a:t>(</a:t>
              </a:r>
              <a:r>
                <a:rPr lang="en-US" sz="1400" b="0" i="0" u="none" strike="noStrike" cap="none">
                  <a:solidFill>
                    <a:srgbClr val="000000"/>
                  </a:solidFill>
                  <a:latin typeface="Arial"/>
                  <a:ea typeface="Arial"/>
                  <a:cs typeface="Arial"/>
                  <a:sym typeface="Arial"/>
                </a:rPr>
                <a:t>temperature, density and elasticity)</a:t>
              </a:r>
              <a:endParaRPr/>
            </a:p>
          </p:txBody>
        </p:sp>
        <p:sp>
          <p:nvSpPr>
            <p:cNvPr id="237" name="Google Shape;237;p38"/>
            <p:cNvSpPr txBox="1"/>
            <p:nvPr/>
          </p:nvSpPr>
          <p:spPr>
            <a:xfrm>
              <a:off x="650436" y="2642461"/>
              <a:ext cx="3288300" cy="954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Can be a Longitudinal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(Compression Wave like sound) OR a Transverse Wave (ripples on a pond </a:t>
              </a:r>
              <a:r>
                <a:rPr lang="en-US"/>
                <a:t>or waves on a guitar string)</a:t>
              </a:r>
              <a:endParaRPr/>
            </a:p>
          </p:txBody>
        </p:sp>
        <p:sp>
          <p:nvSpPr>
            <p:cNvPr id="238" name="Google Shape;238;p38"/>
            <p:cNvSpPr txBox="1"/>
            <p:nvPr/>
          </p:nvSpPr>
          <p:spPr>
            <a:xfrm>
              <a:off x="1144176" y="3649610"/>
              <a:ext cx="3002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Will have areas of Compression and Rarefaction or Expansion (ONLY true </a:t>
              </a:r>
              <a:r>
                <a:rPr lang="en-US"/>
                <a:t>for Longitudinal waves)</a:t>
              </a:r>
              <a:endParaRPr/>
            </a:p>
          </p:txBody>
        </p:sp>
        <p:sp>
          <p:nvSpPr>
            <p:cNvPr id="239" name="Google Shape;239;p38"/>
            <p:cNvSpPr txBox="1"/>
            <p:nvPr/>
          </p:nvSpPr>
          <p:spPr>
            <a:xfrm>
              <a:off x="4027881" y="1615684"/>
              <a:ext cx="1790700" cy="2693700"/>
            </a:xfrm>
            <a:prstGeom prst="rect">
              <a:avLst/>
            </a:prstGeom>
            <a:noFill/>
            <a:ln>
              <a:noFill/>
            </a:ln>
          </p:spPr>
          <p:txBody>
            <a:bodyPr spcFirstLastPara="1" wrap="square" lIns="91425" tIns="45700" rIns="91425" bIns="45700" anchor="t" anchorCtr="0">
              <a:spAutoFit/>
            </a:bodyPr>
            <a:lstStyle/>
            <a:p>
              <a:pPr marL="285750" marR="0" lvl="0" indent="-279400" algn="l" rtl="0">
                <a:lnSpc>
                  <a:spcPct val="100000"/>
                </a:lnSpc>
                <a:spcBef>
                  <a:spcPts val="0"/>
                </a:spcBef>
                <a:spcAft>
                  <a:spcPts val="0"/>
                </a:spcAft>
                <a:buClr>
                  <a:srgbClr val="000000"/>
                </a:buClr>
                <a:buSzPts val="1300"/>
                <a:buFont typeface="Arial"/>
                <a:buChar char="•"/>
              </a:pPr>
              <a:r>
                <a:rPr lang="en-US" sz="1300" b="0" i="0" u="none" strike="noStrike" cap="none">
                  <a:solidFill>
                    <a:srgbClr val="000000"/>
                  </a:solidFill>
                  <a:latin typeface="Arial"/>
                  <a:ea typeface="Arial"/>
                  <a:cs typeface="Arial"/>
                  <a:sym typeface="Arial"/>
                </a:rPr>
                <a:t>Transport ENERGY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300"/>
                <a:t>      - NOT matter</a:t>
              </a:r>
              <a:endParaRPr sz="1300"/>
            </a:p>
            <a:p>
              <a:pPr marL="285750" marR="0" lvl="0" indent="-279400" algn="l" rtl="0">
                <a:lnSpc>
                  <a:spcPct val="100000"/>
                </a:lnSpc>
                <a:spcBef>
                  <a:spcPts val="0"/>
                </a:spcBef>
                <a:spcAft>
                  <a:spcPts val="0"/>
                </a:spcAft>
                <a:buClr>
                  <a:srgbClr val="000000"/>
                </a:buClr>
                <a:buSzPts val="1300"/>
                <a:buFont typeface="Arial"/>
                <a:buChar char="•"/>
              </a:pPr>
              <a:r>
                <a:rPr lang="en-US" sz="1300" b="0" i="0" u="none" strike="noStrike" cap="none">
                  <a:solidFill>
                    <a:srgbClr val="000000"/>
                  </a:solidFill>
                  <a:latin typeface="Arial"/>
                  <a:ea typeface="Arial"/>
                  <a:cs typeface="Arial"/>
                  <a:sym typeface="Arial"/>
                </a:rPr>
                <a:t>Move away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300"/>
                <a:t>      </a:t>
              </a:r>
              <a:r>
                <a:rPr lang="en-US" sz="1300" b="0" i="0" u="none" strike="noStrike" cap="none">
                  <a:solidFill>
                    <a:srgbClr val="000000"/>
                  </a:solidFill>
                  <a:latin typeface="Arial"/>
                  <a:ea typeface="Arial"/>
                  <a:cs typeface="Arial"/>
                  <a:sym typeface="Arial"/>
                </a:rPr>
                <a:t>from a source</a:t>
              </a:r>
              <a:endParaRPr sz="1300"/>
            </a:p>
            <a:p>
              <a:pPr marL="285750" marR="0" lvl="0" indent="-279400" algn="l" rtl="0">
                <a:lnSpc>
                  <a:spcPct val="100000"/>
                </a:lnSpc>
                <a:spcBef>
                  <a:spcPts val="0"/>
                </a:spcBef>
                <a:spcAft>
                  <a:spcPts val="0"/>
                </a:spcAft>
                <a:buClr>
                  <a:srgbClr val="000000"/>
                </a:buClr>
                <a:buSzPts val="1300"/>
                <a:buFont typeface="Arial"/>
                <a:buChar char="•"/>
              </a:pPr>
              <a:r>
                <a:rPr lang="en-US" sz="1300" b="0" i="0" u="none" strike="noStrike" cap="none">
                  <a:solidFill>
                    <a:srgbClr val="000000"/>
                  </a:solidFill>
                  <a:latin typeface="Arial"/>
                  <a:ea typeface="Arial"/>
                  <a:cs typeface="Arial"/>
                  <a:sym typeface="Arial"/>
                </a:rPr>
                <a:t>Caused by vibrations or dis</a:t>
              </a:r>
              <a:r>
                <a:rPr lang="en-US" sz="1300"/>
                <a:t>turbances</a:t>
              </a:r>
              <a:endParaRPr sz="1300"/>
            </a:p>
            <a:p>
              <a:pPr marL="285750" marR="0" lvl="0" indent="-279400" algn="l" rtl="0">
                <a:lnSpc>
                  <a:spcPct val="100000"/>
                </a:lnSpc>
                <a:spcBef>
                  <a:spcPts val="0"/>
                </a:spcBef>
                <a:spcAft>
                  <a:spcPts val="0"/>
                </a:spcAft>
                <a:buClr>
                  <a:srgbClr val="000000"/>
                </a:buClr>
                <a:buSzPts val="1300"/>
                <a:buFont typeface="Arial"/>
                <a:buChar char="•"/>
              </a:pPr>
              <a:r>
                <a:rPr lang="en-US" sz="1300" b="0" i="0" u="none" strike="noStrike" cap="none">
                  <a:solidFill>
                    <a:srgbClr val="000000"/>
                  </a:solidFill>
                  <a:latin typeface="Arial"/>
                  <a:ea typeface="Arial"/>
                  <a:cs typeface="Arial"/>
                  <a:sym typeface="Arial"/>
                </a:rPr>
                <a:t>Have amplitude, wavelength</a:t>
              </a:r>
              <a:r>
                <a:rPr lang="en-US" sz="1300"/>
                <a:t> &amp;</a:t>
              </a:r>
              <a:r>
                <a:rPr lang="en-US" sz="1300" b="0" i="0" u="none" strike="noStrike" cap="none">
                  <a:solidFill>
                    <a:srgbClr val="000000"/>
                  </a:solidFill>
                  <a:latin typeface="Arial"/>
                  <a:ea typeface="Arial"/>
                  <a:cs typeface="Arial"/>
                  <a:sym typeface="Arial"/>
                </a:rPr>
                <a:t> frequency </a:t>
              </a:r>
              <a:endParaRPr sz="13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SzPts val="1300"/>
                <a:buChar char="•"/>
              </a:pPr>
              <a:r>
                <a:rPr lang="en-US" sz="1300"/>
                <a:t>Can be </a:t>
              </a:r>
              <a:endParaRPr sz="1300"/>
            </a:p>
            <a:p>
              <a:pPr marL="0" marR="0" lvl="0" indent="0" algn="l" rtl="0">
                <a:lnSpc>
                  <a:spcPct val="100000"/>
                </a:lnSpc>
                <a:spcBef>
                  <a:spcPts val="0"/>
                </a:spcBef>
                <a:spcAft>
                  <a:spcPts val="0"/>
                </a:spcAft>
                <a:buNone/>
              </a:pPr>
              <a:r>
                <a:rPr lang="en-US" sz="1300"/>
                <a:t>     transverse</a:t>
              </a:r>
              <a:endParaRPr sz="1300"/>
            </a:p>
          </p:txBody>
        </p:sp>
        <p:sp>
          <p:nvSpPr>
            <p:cNvPr id="240" name="Google Shape;240;p38"/>
            <p:cNvSpPr txBox="1"/>
            <p:nvPr/>
          </p:nvSpPr>
          <p:spPr>
            <a:xfrm>
              <a:off x="5298085" y="1219897"/>
              <a:ext cx="278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r>
                <a:rPr lang="en-US" sz="1400" b="1" i="0" u="none" strike="noStrike" cap="none">
                  <a:solidFill>
                    <a:srgbClr val="000000"/>
                  </a:solidFill>
                </a:rPr>
                <a:t>Travels at the speed of light!</a:t>
              </a:r>
              <a:endParaRPr b="1"/>
            </a:p>
          </p:txBody>
        </p:sp>
        <p:sp>
          <p:nvSpPr>
            <p:cNvPr id="241" name="Google Shape;241;p38"/>
            <p:cNvSpPr txBox="1"/>
            <p:nvPr/>
          </p:nvSpPr>
          <p:spPr>
            <a:xfrm>
              <a:off x="5647120" y="1671406"/>
              <a:ext cx="2919300" cy="523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Can travel through the vacuum</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of space with no medium</a:t>
              </a:r>
              <a:endParaRPr/>
            </a:p>
          </p:txBody>
        </p:sp>
        <p:sp>
          <p:nvSpPr>
            <p:cNvPr id="242" name="Google Shape;242;p38"/>
            <p:cNvSpPr txBox="1"/>
            <p:nvPr/>
          </p:nvSpPr>
          <p:spPr>
            <a:xfrm>
              <a:off x="5875720" y="2320666"/>
              <a:ext cx="2690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ALWAYS a Transverse Wave!</a:t>
              </a:r>
              <a:endParaRPr/>
            </a:p>
          </p:txBody>
        </p:sp>
        <p:sp>
          <p:nvSpPr>
            <p:cNvPr id="243" name="Google Shape;243;p38"/>
            <p:cNvSpPr txBox="1"/>
            <p:nvPr/>
          </p:nvSpPr>
          <p:spPr>
            <a:xfrm>
              <a:off x="5957479" y="2769091"/>
              <a:ext cx="2690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Has Crests and Troughs</a:t>
              </a:r>
              <a:endParaRPr/>
            </a:p>
          </p:txBody>
        </p:sp>
        <p:sp>
          <p:nvSpPr>
            <p:cNvPr id="244" name="Google Shape;244;p38"/>
            <p:cNvSpPr txBox="1"/>
            <p:nvPr/>
          </p:nvSpPr>
          <p:spPr>
            <a:xfrm>
              <a:off x="5855879" y="3150091"/>
              <a:ext cx="2690700" cy="954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Includes all forms of radiation (like visible light</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X-rays, microwaves, radio</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waves, ultraviolet, etc.</a:t>
              </a:r>
              <a:endParaRPr/>
            </a:p>
          </p:txBody>
        </p:sp>
        <p:sp>
          <p:nvSpPr>
            <p:cNvPr id="245" name="Google Shape;245;p38"/>
            <p:cNvSpPr txBox="1"/>
            <p:nvPr/>
          </p:nvSpPr>
          <p:spPr>
            <a:xfrm>
              <a:off x="5382800" y="4191947"/>
              <a:ext cx="2690700" cy="523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Comes from disturbances in</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electric &amp; magnetic fields</a:t>
              </a:r>
              <a:endParaRPr/>
            </a:p>
          </p:txBody>
        </p:sp>
        <p:sp>
          <p:nvSpPr>
            <p:cNvPr id="246" name="Google Shape;246;p38"/>
            <p:cNvSpPr txBox="1"/>
            <p:nvPr/>
          </p:nvSpPr>
          <p:spPr>
            <a:xfrm>
              <a:off x="81925" y="84275"/>
              <a:ext cx="1790700" cy="535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800"/>
                <a:buFont typeface="Arial"/>
                <a:buNone/>
              </a:pPr>
              <a:r>
                <a:rPr lang="en-US" sz="2800" b="1" i="0" u="none" strike="noStrike" cap="none">
                  <a:latin typeface="Calibri"/>
                  <a:ea typeface="Calibri"/>
                  <a:cs typeface="Calibri"/>
                  <a:sym typeface="Calibri"/>
                </a:rPr>
                <a:t>Waves 101</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4897604" y="1013850"/>
            <a:ext cx="3398050" cy="53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Font typeface="Raleway"/>
              <a:buNone/>
            </a:pPr>
            <a:r>
              <a:rPr lang="en-US">
                <a:latin typeface="Raleway"/>
                <a:ea typeface="Raleway"/>
                <a:cs typeface="Raleway"/>
                <a:sym typeface="Raleway"/>
              </a:rPr>
              <a:t>Longitudinal</a:t>
            </a:r>
            <a:endParaRPr>
              <a:latin typeface="Raleway"/>
              <a:ea typeface="Raleway"/>
              <a:cs typeface="Raleway"/>
              <a:sym typeface="Raleway"/>
            </a:endParaRPr>
          </a:p>
        </p:txBody>
      </p:sp>
      <p:sp>
        <p:nvSpPr>
          <p:cNvPr id="252" name="Google Shape;252;p39"/>
          <p:cNvSpPr txBox="1"/>
          <p:nvPr/>
        </p:nvSpPr>
        <p:spPr>
          <a:xfrm>
            <a:off x="729325" y="1049800"/>
            <a:ext cx="3398050" cy="53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2600"/>
              <a:buFont typeface="Raleway"/>
              <a:buNone/>
            </a:pPr>
            <a:r>
              <a:rPr lang="en-US" sz="2600" b="1" i="0" u="none" strike="noStrike" cap="none">
                <a:solidFill>
                  <a:schemeClr val="dk2"/>
                </a:solidFill>
                <a:latin typeface="Raleway"/>
                <a:ea typeface="Raleway"/>
                <a:cs typeface="Raleway"/>
                <a:sym typeface="Raleway"/>
              </a:rPr>
              <a:t>Transverse</a:t>
            </a:r>
            <a:endParaRPr sz="2600" b="1" i="0" u="none" strike="noStrike" cap="none">
              <a:solidFill>
                <a:schemeClr val="dk2"/>
              </a:solidFill>
              <a:latin typeface="Raleway"/>
              <a:ea typeface="Raleway"/>
              <a:cs typeface="Raleway"/>
              <a:sym typeface="Raleway"/>
            </a:endParaRPr>
          </a:p>
        </p:txBody>
      </p:sp>
      <p:pic>
        <p:nvPicPr>
          <p:cNvPr id="253" name="Google Shape;253;p39"/>
          <p:cNvPicPr preferRelativeResize="0"/>
          <p:nvPr/>
        </p:nvPicPr>
        <p:blipFill rotWithShape="1">
          <a:blip r:embed="rId3">
            <a:alphaModFix/>
          </a:blip>
          <a:srcRect r="3099"/>
          <a:stretch/>
        </p:blipFill>
        <p:spPr>
          <a:xfrm>
            <a:off x="21653" y="1595900"/>
            <a:ext cx="4635594" cy="1634321"/>
          </a:xfrm>
          <a:prstGeom prst="rect">
            <a:avLst/>
          </a:prstGeom>
          <a:noFill/>
          <a:ln>
            <a:noFill/>
          </a:ln>
        </p:spPr>
      </p:pic>
      <p:sp>
        <p:nvSpPr>
          <p:cNvPr id="254" name="Google Shape;254;p39"/>
          <p:cNvSpPr txBox="1"/>
          <p:nvPr/>
        </p:nvSpPr>
        <p:spPr>
          <a:xfrm>
            <a:off x="383917" y="262925"/>
            <a:ext cx="828755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a:solidFill>
                  <a:schemeClr val="dk2"/>
                </a:solidFill>
                <a:latin typeface="Raleway"/>
                <a:ea typeface="Raleway"/>
                <a:cs typeface="Raleway"/>
                <a:sym typeface="Raleway"/>
              </a:rPr>
              <a:t>Transverse and Longitudinal Waves</a:t>
            </a:r>
            <a:endParaRPr sz="3600" b="1" i="0" u="none" strike="noStrike" cap="none">
              <a:solidFill>
                <a:schemeClr val="dk2"/>
              </a:solidFill>
              <a:latin typeface="Raleway"/>
              <a:ea typeface="Raleway"/>
              <a:cs typeface="Raleway"/>
              <a:sym typeface="Raleway"/>
            </a:endParaRPr>
          </a:p>
        </p:txBody>
      </p:sp>
      <p:sp>
        <p:nvSpPr>
          <p:cNvPr id="255" name="Google Shape;255;p39"/>
          <p:cNvSpPr txBox="1"/>
          <p:nvPr/>
        </p:nvSpPr>
        <p:spPr>
          <a:xfrm>
            <a:off x="110552" y="3281021"/>
            <a:ext cx="4417140"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These are anything from ripples on the surface of water, the wave in a crowded stadium, to any of the categories within the electromagnetic spectrum (like visible light waves, radio waves, microwaves, x-rays, etc.)  Although guitar strings vibrate, sound waves are not transverse waves because their oscillations are parallel to the direction of the energy movement.</a:t>
            </a:r>
            <a:endParaRPr sz="1400" b="0" i="0" u="none" strike="noStrike" cap="none">
              <a:solidFill>
                <a:srgbClr val="000000"/>
              </a:solidFill>
              <a:latin typeface="Arial"/>
              <a:ea typeface="Arial"/>
              <a:cs typeface="Arial"/>
              <a:sym typeface="Arial"/>
            </a:endParaRPr>
          </a:p>
        </p:txBody>
      </p:sp>
      <p:sp>
        <p:nvSpPr>
          <p:cNvPr id="256" name="Google Shape;256;p39"/>
          <p:cNvSpPr txBox="1"/>
          <p:nvPr/>
        </p:nvSpPr>
        <p:spPr>
          <a:xfrm>
            <a:off x="4657247" y="3255620"/>
            <a:ext cx="4321653"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 a longitudinal wave, particles of the medium move energy back and forth in the same direction the wave is traveling (parallel) which is unlike transverse waves where particles move up and down, perpendicular to the wave direction that energy travels. You’ll see these with medical ultrasounds, compressed springs and </a:t>
            </a:r>
            <a:r>
              <a:rPr lang="en-US" sz="1400" b="1" i="1" u="sng" strike="noStrike" cap="none">
                <a:solidFill>
                  <a:srgbClr val="000000"/>
                </a:solidFill>
                <a:latin typeface="Arial"/>
                <a:ea typeface="Arial"/>
                <a:cs typeface="Arial"/>
                <a:sym typeface="Arial"/>
              </a:rPr>
              <a:t>sound waves</a:t>
            </a:r>
            <a:r>
              <a:rPr lang="en-US" sz="1400" b="0" i="0" u="none" strike="noStrike" cap="none">
                <a:solidFill>
                  <a:srgbClr val="000000"/>
                </a:solidFill>
                <a:latin typeface="Arial"/>
                <a:ea typeface="Arial"/>
                <a:cs typeface="Arial"/>
                <a:sym typeface="Arial"/>
              </a:rPr>
              <a:t>. * </a:t>
            </a:r>
            <a:endParaRPr sz="1400" b="0" i="0" u="none" strike="noStrike" cap="none">
              <a:solidFill>
                <a:srgbClr val="000000"/>
              </a:solidFill>
              <a:latin typeface="Arial"/>
              <a:ea typeface="Arial"/>
              <a:cs typeface="Arial"/>
              <a:sym typeface="Arial"/>
            </a:endParaRPr>
          </a:p>
        </p:txBody>
      </p:sp>
      <p:pic>
        <p:nvPicPr>
          <p:cNvPr id="257" name="Google Shape;257;p39"/>
          <p:cNvPicPr preferRelativeResize="0"/>
          <p:nvPr/>
        </p:nvPicPr>
        <p:blipFill rotWithShape="1">
          <a:blip r:embed="rId4">
            <a:alphaModFix/>
          </a:blip>
          <a:srcRect/>
          <a:stretch/>
        </p:blipFill>
        <p:spPr>
          <a:xfrm>
            <a:off x="4870706" y="1692448"/>
            <a:ext cx="4021733" cy="1343574"/>
          </a:xfrm>
          <a:prstGeom prst="rect">
            <a:avLst/>
          </a:prstGeom>
          <a:noFill/>
          <a:ln>
            <a:noFill/>
          </a:ln>
        </p:spPr>
      </p:pic>
      <p:sp>
        <p:nvSpPr>
          <p:cNvPr id="258" name="Google Shape;258;p39"/>
          <p:cNvSpPr txBox="1"/>
          <p:nvPr/>
        </p:nvSpPr>
        <p:spPr>
          <a:xfrm>
            <a:off x="5829300" y="3086822"/>
            <a:ext cx="14478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1" i="0" u="none" strike="noStrike" cap="none">
                <a:solidFill>
                  <a:srgbClr val="548BB7"/>
                </a:solidFill>
                <a:latin typeface="Arial"/>
                <a:ea typeface="Arial"/>
                <a:cs typeface="Arial"/>
                <a:sym typeface="Arial"/>
              </a:rPr>
              <a:t>Wavelength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body" idx="1"/>
          </p:nvPr>
        </p:nvSpPr>
        <p:spPr>
          <a:xfrm>
            <a:off x="342900" y="2598679"/>
            <a:ext cx="8585100" cy="2202000"/>
          </a:xfrm>
          <a:prstGeom prst="rect">
            <a:avLst/>
          </a:prstGeom>
          <a:noFill/>
          <a:ln>
            <a:noFill/>
          </a:ln>
        </p:spPr>
        <p:txBody>
          <a:bodyPr spcFirstLastPara="1" wrap="square" lIns="91425" tIns="91425" rIns="91425" bIns="91425" anchor="t" anchorCtr="0">
            <a:noAutofit/>
          </a:bodyPr>
          <a:lstStyle/>
          <a:p>
            <a:pPr marL="342900" lvl="0" indent="-260350" algn="l" rtl="0">
              <a:lnSpc>
                <a:spcPct val="90000"/>
              </a:lnSpc>
              <a:spcBef>
                <a:spcPts val="0"/>
              </a:spcBef>
              <a:spcAft>
                <a:spcPts val="0"/>
              </a:spcAft>
              <a:buSzPts val="1300"/>
              <a:buFont typeface="Arial"/>
              <a:buNone/>
            </a:pPr>
            <a:endParaRPr sz="1100"/>
          </a:p>
          <a:p>
            <a:pPr marL="0" lvl="0" indent="0" algn="l" rtl="0">
              <a:lnSpc>
                <a:spcPct val="90000"/>
              </a:lnSpc>
              <a:spcBef>
                <a:spcPts val="0"/>
              </a:spcBef>
              <a:spcAft>
                <a:spcPts val="0"/>
              </a:spcAft>
              <a:buSzPts val="1300"/>
              <a:buNone/>
            </a:pPr>
            <a:r>
              <a:rPr lang="en-US" sz="1800"/>
              <a:t>and make CONNECTIONS!  It’s an inverse relationship that students should be able to understand.  As the frequency of a wave increases, the wavelength decreases, and vice versa.  This is due to the constant wave speed which is the product of frequency and wavelength.  Also, the energy of the wave is directly proportional to its frequency, so waves with higher frequency will have more energy.  </a:t>
            </a:r>
            <a:endParaRPr sz="1900"/>
          </a:p>
          <a:p>
            <a:pPr marL="0" lvl="0" indent="0" algn="l" rtl="0">
              <a:lnSpc>
                <a:spcPct val="90000"/>
              </a:lnSpc>
              <a:spcBef>
                <a:spcPts val="1600"/>
              </a:spcBef>
              <a:spcAft>
                <a:spcPts val="0"/>
              </a:spcAft>
              <a:buSzPts val="1300"/>
              <a:buNone/>
            </a:pPr>
            <a:r>
              <a:rPr lang="en-US" sz="1900"/>
              <a:t>Let’s try it!</a:t>
            </a:r>
            <a:endParaRPr sz="1900"/>
          </a:p>
        </p:txBody>
      </p:sp>
      <p:sp>
        <p:nvSpPr>
          <p:cNvPr id="264" name="Google Shape;264;p40"/>
          <p:cNvSpPr/>
          <p:nvPr/>
        </p:nvSpPr>
        <p:spPr>
          <a:xfrm>
            <a:off x="3086100" y="234374"/>
            <a:ext cx="6109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0" u="none" strike="noStrike" cap="none">
                <a:solidFill>
                  <a:schemeClr val="dk2"/>
                </a:solidFill>
                <a:latin typeface="Calibri"/>
                <a:ea typeface="Calibri"/>
                <a:cs typeface="Calibri"/>
                <a:sym typeface="Calibri"/>
              </a:rPr>
              <a:t>Transverse and Longitudinal Waves</a:t>
            </a:r>
            <a:endParaRPr sz="3200" b="1" i="0" u="none" strike="noStrike" cap="none">
              <a:solidFill>
                <a:schemeClr val="dk2"/>
              </a:solidFill>
              <a:latin typeface="Calibri"/>
              <a:ea typeface="Calibri"/>
              <a:cs typeface="Calibri"/>
              <a:sym typeface="Calibri"/>
            </a:endParaRPr>
          </a:p>
        </p:txBody>
      </p:sp>
      <p:pic>
        <p:nvPicPr>
          <p:cNvPr id="265" name="Google Shape;265;p40"/>
          <p:cNvPicPr preferRelativeResize="0"/>
          <p:nvPr/>
        </p:nvPicPr>
        <p:blipFill rotWithShape="1">
          <a:blip r:embed="rId3">
            <a:alphaModFix/>
          </a:blip>
          <a:srcRect/>
          <a:stretch/>
        </p:blipFill>
        <p:spPr>
          <a:xfrm>
            <a:off x="152400" y="0"/>
            <a:ext cx="2933700" cy="2598679"/>
          </a:xfrm>
          <a:prstGeom prst="rect">
            <a:avLst/>
          </a:prstGeom>
          <a:noFill/>
          <a:ln>
            <a:noFill/>
          </a:ln>
        </p:spPr>
      </p:pic>
      <p:sp>
        <p:nvSpPr>
          <p:cNvPr id="266" name="Google Shape;266;p40"/>
          <p:cNvSpPr txBox="1"/>
          <p:nvPr/>
        </p:nvSpPr>
        <p:spPr>
          <a:xfrm>
            <a:off x="3270250" y="819149"/>
            <a:ext cx="5397600" cy="2154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rebuchet MS"/>
                <a:ea typeface="Trebuchet MS"/>
                <a:cs typeface="Trebuchet MS"/>
                <a:sym typeface="Trebuchet MS"/>
              </a:rPr>
              <a:t>While modeling with a coil or slinky, have the students experiment with…</a:t>
            </a:r>
            <a:endParaRPr/>
          </a:p>
          <a:p>
            <a:pPr marL="3263900" marR="0" lvl="0" indent="-34290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8288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Trebuchet MS"/>
                <a:ea typeface="Trebuchet MS"/>
                <a:cs typeface="Trebuchet MS"/>
                <a:sym typeface="Trebuchet MS"/>
              </a:rPr>
              <a:t>Frequency</a:t>
            </a:r>
            <a:endParaRPr/>
          </a:p>
          <a:p>
            <a:pPr marL="18288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Trebuchet MS"/>
                <a:ea typeface="Trebuchet MS"/>
                <a:cs typeface="Trebuchet MS"/>
                <a:sym typeface="Trebuchet MS"/>
              </a:rPr>
              <a:t>Amplitude</a:t>
            </a:r>
            <a:endParaRPr/>
          </a:p>
          <a:p>
            <a:pPr marL="18288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Trebuchet MS"/>
                <a:ea typeface="Trebuchet MS"/>
                <a:cs typeface="Trebuchet MS"/>
                <a:sym typeface="Trebuchet MS"/>
              </a:rPr>
              <a:t>Wavelength</a:t>
            </a:r>
            <a:endParaRPr/>
          </a:p>
          <a:p>
            <a:pPr marL="18288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Trebuchet MS"/>
                <a:ea typeface="Trebuchet MS"/>
                <a:cs typeface="Trebuchet MS"/>
                <a:sym typeface="Trebuchet MS"/>
              </a:rPr>
              <a:t>Speed</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165100" y="35950"/>
            <a:ext cx="82875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3200">
                <a:latin typeface="Calibri"/>
                <a:ea typeface="Calibri"/>
                <a:cs typeface="Calibri"/>
                <a:sym typeface="Calibri"/>
              </a:rPr>
              <a:t>Transverse and Longitudinal Waves</a:t>
            </a:r>
            <a:endParaRPr sz="3600">
              <a:latin typeface="Calibri"/>
              <a:ea typeface="Calibri"/>
              <a:cs typeface="Calibri"/>
              <a:sym typeface="Calibri"/>
            </a:endParaRPr>
          </a:p>
        </p:txBody>
      </p:sp>
      <p:sp>
        <p:nvSpPr>
          <p:cNvPr id="272" name="Google Shape;272;p41"/>
          <p:cNvSpPr txBox="1">
            <a:spLocks noGrp="1"/>
          </p:cNvSpPr>
          <p:nvPr>
            <p:ph type="body" idx="1"/>
          </p:nvPr>
        </p:nvSpPr>
        <p:spPr>
          <a:xfrm>
            <a:off x="146096" y="1016125"/>
            <a:ext cx="8851800" cy="294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300"/>
              <a:buNone/>
            </a:pPr>
            <a:r>
              <a:rPr lang="en-US" sz="1200"/>
              <a:t> </a:t>
            </a:r>
            <a:endParaRPr/>
          </a:p>
          <a:p>
            <a:pPr marL="0" lvl="0" indent="0" algn="l" rtl="0">
              <a:lnSpc>
                <a:spcPct val="90000"/>
              </a:lnSpc>
              <a:spcBef>
                <a:spcPts val="0"/>
              </a:spcBef>
              <a:spcAft>
                <a:spcPts val="0"/>
              </a:spcAft>
              <a:buSzPts val="1300"/>
              <a:buNone/>
            </a:pPr>
            <a:r>
              <a:rPr lang="en-US" sz="2000"/>
              <a:t>Let’s model the difference between longitudinal and transverse waves.  </a:t>
            </a:r>
            <a:endParaRPr sz="1600"/>
          </a:p>
          <a:p>
            <a:pPr marL="0" lvl="0" indent="0" algn="l" rtl="0">
              <a:lnSpc>
                <a:spcPct val="90000"/>
              </a:lnSpc>
              <a:spcBef>
                <a:spcPts val="1600"/>
              </a:spcBef>
              <a:spcAft>
                <a:spcPts val="0"/>
              </a:spcAft>
              <a:buSzPts val="1300"/>
              <a:buNone/>
            </a:pPr>
            <a:r>
              <a:rPr lang="en-US" sz="2000"/>
              <a:t>Low budget classroom?  No problem.  Have the kids stand in a circle holding hands keeping them at the waist.  They’ll pass along a gentle squeeze through the whole circle. (That’s Longitudinal as the “disturbance” travels parallel to the “medium” of their hands.) If they increase the pressure A BIT (stress this please) that is a compression with increased energy.</a:t>
            </a:r>
            <a:endParaRPr sz="2000"/>
          </a:p>
          <a:p>
            <a:pPr marL="0" lvl="0" indent="0" algn="l" rtl="0">
              <a:lnSpc>
                <a:spcPct val="90000"/>
              </a:lnSpc>
              <a:spcBef>
                <a:spcPts val="1600"/>
              </a:spcBef>
              <a:spcAft>
                <a:spcPts val="0"/>
              </a:spcAft>
              <a:buSzPts val="1300"/>
              <a:buNone/>
            </a:pPr>
            <a:r>
              <a:rPr lang="en-US" sz="2000"/>
              <a:t>For Transverse, start “the wave” as done in stadiums worldwide with hands joined. Experiment with frequency, amplitude and the amount of energy. </a:t>
            </a:r>
            <a:endParaRPr sz="2000"/>
          </a:p>
          <a:p>
            <a:pPr marL="0" lvl="0" indent="0" algn="l" rtl="0">
              <a:lnSpc>
                <a:spcPct val="90000"/>
              </a:lnSpc>
              <a:spcBef>
                <a:spcPts val="1600"/>
              </a:spcBef>
              <a:spcAft>
                <a:spcPts val="0"/>
              </a:spcAft>
              <a:buSzPts val="1300"/>
              <a:buNone/>
            </a:pPr>
            <a:r>
              <a:rPr lang="en-US" sz="2000"/>
              <a:t>Let’s make some connections!  </a:t>
            </a:r>
            <a:endParaRPr sz="1600"/>
          </a:p>
          <a:p>
            <a:pPr marL="0" lvl="0" indent="0" algn="l" rtl="0">
              <a:lnSpc>
                <a:spcPct val="90000"/>
              </a:lnSpc>
              <a:spcBef>
                <a:spcPts val="1600"/>
              </a:spcBef>
              <a:spcAft>
                <a:spcPts val="0"/>
              </a:spcAft>
              <a:buSzPts val="1300"/>
              <a:buNone/>
            </a:pPr>
            <a:endParaRPr sz="1800"/>
          </a:p>
        </p:txBody>
      </p:sp>
      <p:pic>
        <p:nvPicPr>
          <p:cNvPr id="273" name="Google Shape;273;p41"/>
          <p:cNvPicPr preferRelativeResize="0"/>
          <p:nvPr/>
        </p:nvPicPr>
        <p:blipFill rotWithShape="1">
          <a:blip r:embed="rId3">
            <a:alphaModFix/>
          </a:blip>
          <a:srcRect/>
          <a:stretch/>
        </p:blipFill>
        <p:spPr>
          <a:xfrm>
            <a:off x="6985000" y="0"/>
            <a:ext cx="1779075" cy="869175"/>
          </a:xfrm>
          <a:prstGeom prst="rect">
            <a:avLst/>
          </a:prstGeom>
          <a:noFill/>
          <a:ln>
            <a:noFill/>
          </a:ln>
        </p:spPr>
      </p:pic>
      <p:sp>
        <p:nvSpPr>
          <p:cNvPr id="274" name="Google Shape;274;p41"/>
          <p:cNvSpPr txBox="1"/>
          <p:nvPr/>
        </p:nvSpPr>
        <p:spPr>
          <a:xfrm>
            <a:off x="244125" y="595125"/>
            <a:ext cx="6506100" cy="274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300"/>
              <a:buFont typeface="Arial"/>
              <a:buNone/>
            </a:pPr>
            <a:r>
              <a:rPr lang="en-US" sz="1200">
                <a:solidFill>
                  <a:schemeClr val="dk1"/>
                </a:solidFill>
                <a:latin typeface="Trebuchet MS"/>
                <a:ea typeface="Trebuchet MS"/>
                <a:cs typeface="Trebuchet MS"/>
                <a:sym typeface="Trebuchet MS"/>
              </a:rPr>
              <a:t>6.8C – Explain how energy is transferred through transverse and longitudinal waves.</a:t>
            </a:r>
            <a:endParaRPr sz="15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a:spLocks noGrp="1"/>
          </p:cNvSpPr>
          <p:nvPr>
            <p:ph type="title"/>
          </p:nvPr>
        </p:nvSpPr>
        <p:spPr>
          <a:xfrm>
            <a:off x="190500" y="158332"/>
            <a:ext cx="82875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3600">
                <a:latin typeface="Calibri"/>
                <a:ea typeface="Calibri"/>
                <a:cs typeface="Calibri"/>
                <a:sym typeface="Calibri"/>
              </a:rPr>
              <a:t>What’s the DIFFERENCE?   </a:t>
            </a:r>
            <a:br>
              <a:rPr lang="en-US" sz="3600">
                <a:latin typeface="Calibri"/>
                <a:ea typeface="Calibri"/>
                <a:cs typeface="Calibri"/>
                <a:sym typeface="Calibri"/>
              </a:rPr>
            </a:br>
            <a:r>
              <a:rPr lang="en-US" sz="3600">
                <a:latin typeface="Calibri"/>
                <a:ea typeface="Calibri"/>
                <a:cs typeface="Calibri"/>
                <a:sym typeface="Calibri"/>
              </a:rPr>
              <a:t>Transverse and Longitudinal Waves</a:t>
            </a:r>
            <a:endParaRPr sz="3600">
              <a:latin typeface="Calibri"/>
              <a:ea typeface="Calibri"/>
              <a:cs typeface="Calibri"/>
              <a:sym typeface="Calibri"/>
            </a:endParaRPr>
          </a:p>
        </p:txBody>
      </p:sp>
      <p:sp>
        <p:nvSpPr>
          <p:cNvPr id="280" name="Google Shape;280;p42"/>
          <p:cNvSpPr txBox="1">
            <a:spLocks noGrp="1"/>
          </p:cNvSpPr>
          <p:nvPr>
            <p:ph type="body" idx="1"/>
          </p:nvPr>
        </p:nvSpPr>
        <p:spPr>
          <a:xfrm>
            <a:off x="190500" y="1312222"/>
            <a:ext cx="8851800" cy="294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300"/>
              <a:buNone/>
            </a:pPr>
            <a:r>
              <a:rPr lang="en-US" sz="1800"/>
              <a:t>6.8C – Explain how energy is transferred through transverse and longitudinal waves.   </a:t>
            </a:r>
            <a:r>
              <a:rPr lang="en-US" sz="1200"/>
              <a:t>Using a slinky (or even just the students), you can model the difference between longitudinal and transverse waves.  </a:t>
            </a:r>
            <a:endParaRPr/>
          </a:p>
          <a:p>
            <a:pPr marL="0" lvl="0" indent="0" algn="l" rtl="0">
              <a:spcBef>
                <a:spcPts val="1600"/>
              </a:spcBef>
              <a:spcAft>
                <a:spcPts val="0"/>
              </a:spcAft>
              <a:buClr>
                <a:schemeClr val="dk1"/>
              </a:buClr>
              <a:buSzPts val="1300"/>
              <a:buFont typeface="Arial"/>
              <a:buNone/>
            </a:pPr>
            <a:r>
              <a:rPr lang="en-US" sz="1900"/>
              <a:t>If you have a slinky, students can place it on a table or floor and rock it side to side to show transverse waves (crests and troughs). Remind them that the distance between crests (wavelength) also determines the color of the light we see.  Demonstrate these waves (high energy, short waves and low energy longer waves) with the slinky.</a:t>
            </a:r>
            <a:endParaRPr/>
          </a:p>
          <a:p>
            <a:pPr marL="0" lvl="0" indent="0" algn="l" rtl="0">
              <a:spcBef>
                <a:spcPts val="1600"/>
              </a:spcBef>
              <a:spcAft>
                <a:spcPts val="0"/>
              </a:spcAft>
              <a:buSzPts val="1300"/>
              <a:buNone/>
            </a:pPr>
            <a:r>
              <a:rPr lang="en-US" sz="1900"/>
              <a:t>Let’s demonstrate!</a:t>
            </a:r>
            <a:endParaRPr sz="1900"/>
          </a:p>
          <a:p>
            <a:pPr marL="0" lvl="0" indent="0" algn="l" rtl="0">
              <a:lnSpc>
                <a:spcPct val="90000"/>
              </a:lnSpc>
              <a:spcBef>
                <a:spcPts val="1600"/>
              </a:spcBef>
              <a:spcAft>
                <a:spcPts val="0"/>
              </a:spcAft>
              <a:buSzPts val="1300"/>
              <a:buNone/>
            </a:pPr>
            <a:r>
              <a:rPr lang="en-US" sz="1900"/>
              <a:t>Now try longitudinal.  Rock the slinky back and forth with a straight push or pulse.  These longitudinal waves (like sound or electricity) have parts that are closer together (compressions) and areas that are not compressed (rarefactions).</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311700" y="251850"/>
            <a:ext cx="828755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3600">
                <a:latin typeface="Calibri"/>
                <a:ea typeface="Calibri"/>
                <a:cs typeface="Calibri"/>
                <a:sym typeface="Calibri"/>
              </a:rPr>
              <a:t>What’s the DIFFERENCE?   </a:t>
            </a:r>
            <a:br>
              <a:rPr lang="en-US" sz="3600">
                <a:latin typeface="Calibri"/>
                <a:ea typeface="Calibri"/>
                <a:cs typeface="Calibri"/>
                <a:sym typeface="Calibri"/>
              </a:rPr>
            </a:br>
            <a:r>
              <a:rPr lang="en-US" sz="3600">
                <a:latin typeface="Calibri"/>
                <a:ea typeface="Calibri"/>
                <a:cs typeface="Calibri"/>
                <a:sym typeface="Calibri"/>
              </a:rPr>
              <a:t>Transverse and Longitudinal Waves</a:t>
            </a:r>
            <a:endParaRPr sz="3600">
              <a:latin typeface="Calibri"/>
              <a:ea typeface="Calibri"/>
              <a:cs typeface="Calibri"/>
              <a:sym typeface="Calibri"/>
            </a:endParaRPr>
          </a:p>
        </p:txBody>
      </p:sp>
      <p:sp>
        <p:nvSpPr>
          <p:cNvPr id="286" name="Google Shape;286;p43"/>
          <p:cNvSpPr txBox="1">
            <a:spLocks noGrp="1"/>
          </p:cNvSpPr>
          <p:nvPr>
            <p:ph type="body" idx="1"/>
          </p:nvPr>
        </p:nvSpPr>
        <p:spPr>
          <a:xfrm>
            <a:off x="195175" y="1477649"/>
            <a:ext cx="8520600" cy="2664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300"/>
              <a:buNone/>
            </a:pPr>
            <a:r>
              <a:rPr lang="en-US" sz="1600"/>
              <a:t>6.8C – Explain how energy is transferred through transverse and longitudinal waves.</a:t>
            </a:r>
            <a:endParaRPr sz="1600"/>
          </a:p>
          <a:p>
            <a:pPr marL="0" lvl="0" indent="0" algn="l" rtl="0">
              <a:lnSpc>
                <a:spcPct val="90000"/>
              </a:lnSpc>
              <a:spcBef>
                <a:spcPts val="1600"/>
              </a:spcBef>
              <a:spcAft>
                <a:spcPts val="0"/>
              </a:spcAft>
              <a:buSzPts val="1300"/>
              <a:buNone/>
            </a:pPr>
            <a:r>
              <a:rPr lang="en-US" sz="1800"/>
              <a:t>When using the slinky to model </a:t>
            </a:r>
            <a:r>
              <a:rPr lang="en-US" sz="1800" b="1" u="sng"/>
              <a:t>longitudinal waves</a:t>
            </a:r>
            <a:r>
              <a:rPr lang="en-US" sz="1800"/>
              <a:t>, be sure to discuss amplitude.  Remember, a</a:t>
            </a:r>
            <a:r>
              <a:rPr lang="en-US" sz="1900"/>
              <a:t>mplitude can be confusing in longitudinal waves. It helps them to know that the greater the amplitude, the greater the impact to the coils resulting in MORE compression and greater rarefaction.  The greater the compression, the more energy is being carried and the amplitude is the measure of that energy.  Basically, the more it’s squished together and released, the greater the energy on the move! </a:t>
            </a:r>
            <a:endParaRPr sz="1900"/>
          </a:p>
          <a:p>
            <a:pPr marL="0" lvl="0" indent="0" algn="l" rtl="0">
              <a:lnSpc>
                <a:spcPct val="90000"/>
              </a:lnSpc>
              <a:spcBef>
                <a:spcPts val="1600"/>
              </a:spcBef>
              <a:spcAft>
                <a:spcPts val="0"/>
              </a:spcAft>
              <a:buSzPts val="1300"/>
              <a:buNone/>
            </a:pPr>
            <a:r>
              <a:rPr lang="en-US" sz="1900"/>
              <a:t>You can also use a rope to demonstrate </a:t>
            </a:r>
            <a:r>
              <a:rPr lang="en-US" sz="1900" b="1" u="sng"/>
              <a:t>transverse waves.</a:t>
            </a:r>
            <a:r>
              <a:rPr lang="en-US" sz="1900"/>
              <a:t>  Model frequency and amplitude looking for crests and troughs.  Have them draw and label what they see.  </a:t>
            </a:r>
            <a:endParaRPr sz="1900"/>
          </a:p>
          <a:p>
            <a:pPr marL="0" lvl="0" indent="0" algn="l" rtl="0">
              <a:lnSpc>
                <a:spcPct val="90000"/>
              </a:lnSpc>
              <a:spcBef>
                <a:spcPts val="1600"/>
              </a:spcBef>
              <a:spcAft>
                <a:spcPts val="0"/>
              </a:spcAft>
              <a:buSzPts val="1300"/>
              <a:buNone/>
            </a:pP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44" descr="the ear hears sound icon vector outline illustration (Provided by Getty Images)"/>
          <p:cNvPicPr preferRelativeResize="0"/>
          <p:nvPr/>
        </p:nvPicPr>
        <p:blipFill>
          <a:blip r:embed="rId3">
            <a:alphaModFix/>
          </a:blip>
          <a:stretch>
            <a:fillRect/>
          </a:stretch>
        </p:blipFill>
        <p:spPr>
          <a:xfrm flipH="1">
            <a:off x="7333973" y="1138614"/>
            <a:ext cx="1810028" cy="1810028"/>
          </a:xfrm>
          <a:prstGeom prst="rect">
            <a:avLst/>
          </a:prstGeom>
          <a:noFill/>
          <a:ln>
            <a:noFill/>
          </a:ln>
        </p:spPr>
      </p:pic>
      <p:pic>
        <p:nvPicPr>
          <p:cNvPr id="292" name="Google Shape;292;p44" descr="Yellow megaphone (Provided by Getty Images)"/>
          <p:cNvPicPr preferRelativeResize="0"/>
          <p:nvPr/>
        </p:nvPicPr>
        <p:blipFill>
          <a:blip r:embed="rId4">
            <a:alphaModFix/>
          </a:blip>
          <a:stretch>
            <a:fillRect/>
          </a:stretch>
        </p:blipFill>
        <p:spPr>
          <a:xfrm flipH="1">
            <a:off x="219804" y="1342128"/>
            <a:ext cx="2417249" cy="1858949"/>
          </a:xfrm>
          <a:prstGeom prst="rect">
            <a:avLst/>
          </a:prstGeom>
          <a:noFill/>
          <a:ln>
            <a:noFill/>
          </a:ln>
        </p:spPr>
      </p:pic>
      <p:sp>
        <p:nvSpPr>
          <p:cNvPr id="293" name="Google Shape;293;p44"/>
          <p:cNvSpPr txBox="1"/>
          <p:nvPr/>
        </p:nvSpPr>
        <p:spPr>
          <a:xfrm>
            <a:off x="100059" y="2960525"/>
            <a:ext cx="2880600" cy="200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2"/>
                </a:solidFill>
              </a:rPr>
              <a:t>   </a:t>
            </a:r>
            <a:r>
              <a:rPr lang="en-US" sz="1800" b="1">
                <a:solidFill>
                  <a:schemeClr val="dk2"/>
                </a:solidFill>
              </a:rPr>
              <a:t>Energy Source</a:t>
            </a:r>
            <a:endParaRPr sz="1800" b="1">
              <a:solidFill>
                <a:schemeClr val="dk2"/>
              </a:solidFill>
            </a:endParaRPr>
          </a:p>
          <a:p>
            <a:pPr marL="0" lvl="0" indent="0" algn="l" rtl="0">
              <a:spcBef>
                <a:spcPts val="0"/>
              </a:spcBef>
              <a:spcAft>
                <a:spcPts val="0"/>
              </a:spcAft>
              <a:buClr>
                <a:schemeClr val="dk1"/>
              </a:buClr>
              <a:buSzPts val="1100"/>
              <a:buFont typeface="Arial"/>
              <a:buNone/>
            </a:pPr>
            <a:r>
              <a:rPr lang="en-US" sz="1200">
                <a:solidFill>
                  <a:schemeClr val="dk2"/>
                </a:solidFill>
              </a:rPr>
              <a:t>Sounds (like your voice, musical instruments, the P waves of an earthquake, etc.) create vibrations or ripples of energy moving out away from the source in a direction </a:t>
            </a:r>
            <a:r>
              <a:rPr lang="en-US" sz="1300" b="1" u="sng">
                <a:solidFill>
                  <a:schemeClr val="dk2"/>
                </a:solidFill>
              </a:rPr>
              <a:t>PARALLEL</a:t>
            </a:r>
            <a:r>
              <a:rPr lang="en-US" sz="1200" b="1">
                <a:solidFill>
                  <a:schemeClr val="dk2"/>
                </a:solidFill>
              </a:rPr>
              <a:t> </a:t>
            </a:r>
            <a:r>
              <a:rPr lang="en-US" sz="1200">
                <a:solidFill>
                  <a:schemeClr val="dk2"/>
                </a:solidFill>
              </a:rPr>
              <a:t>to the resting position of the particles in a medium - meaning the particles move back and forth in the same direction that the wave is traveling.</a:t>
            </a:r>
            <a:endParaRPr sz="1200">
              <a:solidFill>
                <a:schemeClr val="dk2"/>
              </a:solidFill>
            </a:endParaRPr>
          </a:p>
          <a:p>
            <a:pPr marL="0" lvl="0" indent="0" algn="l" rtl="0">
              <a:spcBef>
                <a:spcPts val="0"/>
              </a:spcBef>
              <a:spcAft>
                <a:spcPts val="0"/>
              </a:spcAft>
              <a:buNone/>
            </a:pPr>
            <a:endParaRPr sz="1800">
              <a:solidFill>
                <a:schemeClr val="dk2"/>
              </a:solidFill>
            </a:endParaRPr>
          </a:p>
        </p:txBody>
      </p:sp>
      <p:pic>
        <p:nvPicPr>
          <p:cNvPr id="294" name="Google Shape;294;p44"/>
          <p:cNvPicPr preferRelativeResize="0"/>
          <p:nvPr/>
        </p:nvPicPr>
        <p:blipFill>
          <a:blip r:embed="rId5">
            <a:alphaModFix/>
          </a:blip>
          <a:stretch>
            <a:fillRect/>
          </a:stretch>
        </p:blipFill>
        <p:spPr>
          <a:xfrm>
            <a:off x="2385025" y="1201713"/>
            <a:ext cx="5276377" cy="1758800"/>
          </a:xfrm>
          <a:prstGeom prst="rect">
            <a:avLst/>
          </a:prstGeom>
          <a:noFill/>
          <a:ln>
            <a:noFill/>
          </a:ln>
        </p:spPr>
      </p:pic>
      <p:cxnSp>
        <p:nvCxnSpPr>
          <p:cNvPr id="295" name="Google Shape;295;p44"/>
          <p:cNvCxnSpPr/>
          <p:nvPr/>
        </p:nvCxnSpPr>
        <p:spPr>
          <a:xfrm>
            <a:off x="2407936" y="2104024"/>
            <a:ext cx="5276400" cy="0"/>
          </a:xfrm>
          <a:prstGeom prst="straightConnector1">
            <a:avLst/>
          </a:prstGeom>
          <a:noFill/>
          <a:ln w="28575" cap="flat" cmpd="sng">
            <a:solidFill>
              <a:schemeClr val="dk2"/>
            </a:solidFill>
            <a:prstDash val="solid"/>
            <a:round/>
            <a:headEnd type="none" w="med" len="med"/>
            <a:tailEnd type="triangle" w="med" len="med"/>
          </a:ln>
        </p:spPr>
      </p:cxnSp>
      <p:sp>
        <p:nvSpPr>
          <p:cNvPr id="296" name="Google Shape;296;p44"/>
          <p:cNvSpPr txBox="1"/>
          <p:nvPr/>
        </p:nvSpPr>
        <p:spPr>
          <a:xfrm>
            <a:off x="3015050" y="3154866"/>
            <a:ext cx="3425400" cy="180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2"/>
                </a:solidFill>
              </a:rPr>
              <a:t>       Direction of Vibrations</a:t>
            </a:r>
            <a:endParaRPr sz="1800" b="1">
              <a:solidFill>
                <a:schemeClr val="dk2"/>
              </a:solidFill>
            </a:endParaRPr>
          </a:p>
          <a:p>
            <a:pPr marL="0" lvl="0" indent="0" algn="l" rtl="0">
              <a:spcBef>
                <a:spcPts val="0"/>
              </a:spcBef>
              <a:spcAft>
                <a:spcPts val="0"/>
              </a:spcAft>
              <a:buNone/>
            </a:pPr>
            <a:r>
              <a:rPr lang="en-US" sz="1200">
                <a:solidFill>
                  <a:schemeClr val="dk2"/>
                </a:solidFill>
              </a:rPr>
              <a:t>These vibrations move through the air causing pressure variations in particles of a medium (what it’s traveling THROUGH) as those particles are pushed in waves - these vibrations cause </a:t>
            </a:r>
            <a:r>
              <a:rPr lang="en-US" sz="1200" b="1">
                <a:solidFill>
                  <a:schemeClr val="dk2"/>
                </a:solidFill>
              </a:rPr>
              <a:t>disturbances in the medium</a:t>
            </a:r>
            <a:r>
              <a:rPr lang="en-US" sz="1200">
                <a:solidFill>
                  <a:schemeClr val="dk2"/>
                </a:solidFill>
              </a:rPr>
              <a:t> through which they’re traveling (air, water, or solids).</a:t>
            </a:r>
            <a:endParaRPr sz="1200">
              <a:solidFill>
                <a:schemeClr val="dk2"/>
              </a:solidFill>
            </a:endParaRPr>
          </a:p>
          <a:p>
            <a:pPr marL="0" lvl="0" indent="0" algn="l" rtl="0">
              <a:spcBef>
                <a:spcPts val="0"/>
              </a:spcBef>
              <a:spcAft>
                <a:spcPts val="0"/>
              </a:spcAft>
              <a:buNone/>
            </a:pPr>
            <a:r>
              <a:rPr lang="en-US" b="1" i="1">
                <a:solidFill>
                  <a:schemeClr val="dk2"/>
                </a:solidFill>
              </a:rPr>
              <a:t>                    Test it out!</a:t>
            </a:r>
            <a:endParaRPr b="1" i="1">
              <a:solidFill>
                <a:schemeClr val="dk2"/>
              </a:solidFill>
            </a:endParaRPr>
          </a:p>
          <a:p>
            <a:pPr marL="0" lvl="0" indent="0" algn="l" rtl="0">
              <a:spcBef>
                <a:spcPts val="0"/>
              </a:spcBef>
              <a:spcAft>
                <a:spcPts val="0"/>
              </a:spcAft>
              <a:buNone/>
            </a:pPr>
            <a:endParaRPr sz="900" b="1" i="1">
              <a:solidFill>
                <a:schemeClr val="dk2"/>
              </a:solidFill>
            </a:endParaRPr>
          </a:p>
        </p:txBody>
      </p:sp>
      <p:sp>
        <p:nvSpPr>
          <p:cNvPr id="297" name="Google Shape;297;p44"/>
          <p:cNvSpPr txBox="1"/>
          <p:nvPr/>
        </p:nvSpPr>
        <p:spPr>
          <a:xfrm>
            <a:off x="6692276" y="2785205"/>
            <a:ext cx="2348400" cy="22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2"/>
                </a:solidFill>
              </a:rPr>
              <a:t>            </a:t>
            </a:r>
            <a:r>
              <a:rPr lang="en-US" sz="1800" b="1">
                <a:solidFill>
                  <a:schemeClr val="dk2"/>
                </a:solidFill>
              </a:rPr>
              <a:t>Sound</a:t>
            </a:r>
            <a:endParaRPr sz="1800" b="1">
              <a:solidFill>
                <a:schemeClr val="dk2"/>
              </a:solidFill>
            </a:endParaRPr>
          </a:p>
          <a:p>
            <a:pPr marL="0" lvl="0" indent="0" algn="l" rtl="0">
              <a:spcBef>
                <a:spcPts val="0"/>
              </a:spcBef>
              <a:spcAft>
                <a:spcPts val="0"/>
              </a:spcAft>
              <a:buNone/>
            </a:pPr>
            <a:r>
              <a:rPr lang="en-US" sz="1200">
                <a:solidFill>
                  <a:schemeClr val="dk2"/>
                </a:solidFill>
              </a:rPr>
              <a:t>These vibrations reach our ears and our brains translates them into SOUND.  Some have frequencies too high or low for human hearing and depending on the frequency of the compressions, it can have higher or lower pitch. We measure sound in Hertz (Hz.)</a:t>
            </a:r>
            <a:endParaRPr sz="1600">
              <a:solidFill>
                <a:schemeClr val="dk2"/>
              </a:solidFill>
            </a:endParaRPr>
          </a:p>
        </p:txBody>
      </p:sp>
      <p:sp>
        <p:nvSpPr>
          <p:cNvPr id="298" name="Google Shape;298;p44"/>
          <p:cNvSpPr txBox="1"/>
          <p:nvPr/>
        </p:nvSpPr>
        <p:spPr>
          <a:xfrm>
            <a:off x="134423" y="126703"/>
            <a:ext cx="3945900" cy="5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2"/>
                </a:solidFill>
              </a:rPr>
              <a:t>Longitudinal Waves</a:t>
            </a:r>
            <a:r>
              <a:rPr lang="en-US" sz="1800">
                <a:solidFill>
                  <a:schemeClr val="dk2"/>
                </a:solidFill>
              </a:rPr>
              <a:t> Made Easy</a:t>
            </a:r>
            <a:endParaRPr sz="1800">
              <a:solidFill>
                <a:schemeClr val="dk2"/>
              </a:solidFill>
            </a:endParaRPr>
          </a:p>
        </p:txBody>
      </p:sp>
      <p:sp>
        <p:nvSpPr>
          <p:cNvPr id="299" name="Google Shape;299;p44"/>
          <p:cNvSpPr txBox="1"/>
          <p:nvPr/>
        </p:nvSpPr>
        <p:spPr>
          <a:xfrm>
            <a:off x="162673" y="531528"/>
            <a:ext cx="8660400" cy="4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chemeClr val="dk2"/>
                </a:solidFill>
              </a:rPr>
              <a:t>6.8C Explain how energy is transferred through transverse and longitudinal waves</a:t>
            </a:r>
            <a:endParaRPr i="1">
              <a:solidFill>
                <a:schemeClr val="dk2"/>
              </a:solidFill>
            </a:endParaRPr>
          </a:p>
        </p:txBody>
      </p:sp>
      <p:cxnSp>
        <p:nvCxnSpPr>
          <p:cNvPr id="300" name="Google Shape;300;p44"/>
          <p:cNvCxnSpPr/>
          <p:nvPr/>
        </p:nvCxnSpPr>
        <p:spPr>
          <a:xfrm>
            <a:off x="3358750" y="3074650"/>
            <a:ext cx="2520300" cy="114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Google Shape;305;p45"/>
          <p:cNvGrpSpPr/>
          <p:nvPr/>
        </p:nvGrpSpPr>
        <p:grpSpPr>
          <a:xfrm>
            <a:off x="461089" y="694305"/>
            <a:ext cx="8374393" cy="3642865"/>
            <a:chOff x="191700" y="541291"/>
            <a:chExt cx="8776350" cy="3817716"/>
          </a:xfrm>
        </p:grpSpPr>
        <p:pic>
          <p:nvPicPr>
            <p:cNvPr id="306" name="Google Shape;306;p45"/>
            <p:cNvPicPr preferRelativeResize="0"/>
            <p:nvPr/>
          </p:nvPicPr>
          <p:blipFill>
            <a:blip r:embed="rId3">
              <a:alphaModFix/>
            </a:blip>
            <a:stretch>
              <a:fillRect/>
            </a:stretch>
          </p:blipFill>
          <p:spPr>
            <a:xfrm>
              <a:off x="1428750" y="1247557"/>
              <a:ext cx="6714899" cy="2238300"/>
            </a:xfrm>
            <a:prstGeom prst="rect">
              <a:avLst/>
            </a:prstGeom>
            <a:noFill/>
            <a:ln>
              <a:noFill/>
            </a:ln>
          </p:spPr>
        </p:pic>
        <p:sp>
          <p:nvSpPr>
            <p:cNvPr id="307" name="Google Shape;307;p45"/>
            <p:cNvSpPr txBox="1"/>
            <p:nvPr/>
          </p:nvSpPr>
          <p:spPr>
            <a:xfrm>
              <a:off x="8143650" y="1997707"/>
              <a:ext cx="824400" cy="738000"/>
            </a:xfrm>
            <a:prstGeom prst="rect">
              <a:avLst/>
            </a:prstGeom>
            <a:noFill/>
            <a:ln>
              <a:noFill/>
            </a:ln>
          </p:spPr>
          <p:txBody>
            <a:bodyPr spcFirstLastPara="1" wrap="square" lIns="87225" tIns="87225" rIns="87225" bIns="87225" anchor="t" anchorCtr="0">
              <a:noAutofit/>
            </a:bodyPr>
            <a:lstStyle/>
            <a:p>
              <a:pPr marL="0" lvl="0" indent="0" algn="l" rtl="0">
                <a:spcBef>
                  <a:spcPts val="0"/>
                </a:spcBef>
                <a:spcAft>
                  <a:spcPts val="0"/>
                </a:spcAft>
                <a:buNone/>
              </a:pPr>
              <a:r>
                <a:rPr lang="en-US" sz="1145">
                  <a:solidFill>
                    <a:schemeClr val="dk2"/>
                  </a:solidFill>
                </a:rPr>
                <a:t>Direction of the wave</a:t>
              </a:r>
              <a:endParaRPr sz="1145">
                <a:solidFill>
                  <a:schemeClr val="dk2"/>
                </a:solidFill>
              </a:endParaRPr>
            </a:p>
          </p:txBody>
        </p:sp>
        <p:sp>
          <p:nvSpPr>
            <p:cNvPr id="308" name="Google Shape;308;p45"/>
            <p:cNvSpPr txBox="1"/>
            <p:nvPr/>
          </p:nvSpPr>
          <p:spPr>
            <a:xfrm>
              <a:off x="191700" y="1997706"/>
              <a:ext cx="1275000" cy="738000"/>
            </a:xfrm>
            <a:prstGeom prst="rect">
              <a:avLst/>
            </a:prstGeom>
            <a:noFill/>
            <a:ln>
              <a:noFill/>
            </a:ln>
          </p:spPr>
          <p:txBody>
            <a:bodyPr spcFirstLastPara="1" wrap="square" lIns="87225" tIns="87225" rIns="87225" bIns="87225" anchor="t" anchorCtr="0">
              <a:noAutofit/>
            </a:bodyPr>
            <a:lstStyle/>
            <a:p>
              <a:pPr marL="0" lvl="0" indent="0" algn="ctr" rtl="0">
                <a:spcBef>
                  <a:spcPts val="0"/>
                </a:spcBef>
                <a:spcAft>
                  <a:spcPts val="0"/>
                </a:spcAft>
                <a:buNone/>
              </a:pPr>
              <a:r>
                <a:rPr lang="en-US" sz="1335" b="1">
                  <a:solidFill>
                    <a:schemeClr val="dk2"/>
                  </a:solidFill>
                </a:rPr>
                <a:t>Energy Source</a:t>
              </a:r>
              <a:endParaRPr sz="1335" b="1">
                <a:solidFill>
                  <a:schemeClr val="dk2"/>
                </a:solidFill>
              </a:endParaRPr>
            </a:p>
            <a:p>
              <a:pPr marL="0" lvl="0" indent="0" algn="ctr" rtl="0">
                <a:spcBef>
                  <a:spcPts val="0"/>
                </a:spcBef>
                <a:spcAft>
                  <a:spcPts val="0"/>
                </a:spcAft>
                <a:buNone/>
              </a:pPr>
              <a:endParaRPr sz="954">
                <a:solidFill>
                  <a:schemeClr val="dk2"/>
                </a:solidFill>
              </a:endParaRPr>
            </a:p>
          </p:txBody>
        </p:sp>
        <p:cxnSp>
          <p:nvCxnSpPr>
            <p:cNvPr id="309" name="Google Shape;309;p45"/>
            <p:cNvCxnSpPr/>
            <p:nvPr/>
          </p:nvCxnSpPr>
          <p:spPr>
            <a:xfrm>
              <a:off x="2919887" y="1444282"/>
              <a:ext cx="86400" cy="0"/>
            </a:xfrm>
            <a:prstGeom prst="straightConnector1">
              <a:avLst/>
            </a:prstGeom>
            <a:noFill/>
            <a:ln w="36350" cap="flat" cmpd="sng">
              <a:solidFill>
                <a:srgbClr val="00FF00"/>
              </a:solidFill>
              <a:prstDash val="solid"/>
              <a:round/>
              <a:headEnd type="none" w="med" len="med"/>
              <a:tailEnd type="none" w="med" len="med"/>
            </a:ln>
          </p:spPr>
        </p:cxnSp>
        <p:sp>
          <p:nvSpPr>
            <p:cNvPr id="310" name="Google Shape;310;p45"/>
            <p:cNvSpPr txBox="1"/>
            <p:nvPr/>
          </p:nvSpPr>
          <p:spPr>
            <a:xfrm>
              <a:off x="1854675" y="632074"/>
              <a:ext cx="2377200" cy="411600"/>
            </a:xfrm>
            <a:prstGeom prst="rect">
              <a:avLst/>
            </a:prstGeom>
            <a:noFill/>
            <a:ln>
              <a:noFill/>
            </a:ln>
          </p:spPr>
          <p:txBody>
            <a:bodyPr spcFirstLastPara="1" wrap="square" lIns="87225" tIns="87225" rIns="87225" bIns="87225" anchor="t" anchorCtr="0">
              <a:noAutofit/>
            </a:bodyPr>
            <a:lstStyle/>
            <a:p>
              <a:pPr marL="0" lvl="0" indent="0" algn="ctr" rtl="0">
                <a:spcBef>
                  <a:spcPts val="0"/>
                </a:spcBef>
                <a:spcAft>
                  <a:spcPts val="0"/>
                </a:spcAft>
                <a:buNone/>
              </a:pPr>
              <a:r>
                <a:rPr lang="en-US" sz="1145" b="1">
                  <a:solidFill>
                    <a:schemeClr val="dk2"/>
                  </a:solidFill>
                </a:rPr>
                <a:t>Amplitude </a:t>
              </a:r>
              <a:endParaRPr sz="1145" b="1">
                <a:solidFill>
                  <a:schemeClr val="dk2"/>
                </a:solidFill>
              </a:endParaRPr>
            </a:p>
            <a:p>
              <a:pPr marL="0" lvl="0" indent="0" algn="ctr" rtl="0">
                <a:spcBef>
                  <a:spcPts val="0"/>
                </a:spcBef>
                <a:spcAft>
                  <a:spcPts val="0"/>
                </a:spcAft>
                <a:buNone/>
              </a:pPr>
              <a:r>
                <a:rPr lang="en-US" sz="954">
                  <a:solidFill>
                    <a:schemeClr val="dk2"/>
                  </a:solidFill>
                </a:rPr>
                <a:t>(How close the coils are in their compression)</a:t>
              </a:r>
              <a:endParaRPr sz="954">
                <a:solidFill>
                  <a:schemeClr val="dk2"/>
                </a:solidFill>
              </a:endParaRPr>
            </a:p>
          </p:txBody>
        </p:sp>
        <p:cxnSp>
          <p:nvCxnSpPr>
            <p:cNvPr id="311" name="Google Shape;311;p45"/>
            <p:cNvCxnSpPr/>
            <p:nvPr/>
          </p:nvCxnSpPr>
          <p:spPr>
            <a:xfrm flipH="1">
              <a:off x="2946475" y="1215782"/>
              <a:ext cx="96900" cy="232200"/>
            </a:xfrm>
            <a:prstGeom prst="straightConnector1">
              <a:avLst/>
            </a:prstGeom>
            <a:noFill/>
            <a:ln w="9075" cap="flat" cmpd="sng">
              <a:solidFill>
                <a:schemeClr val="dk2"/>
              </a:solidFill>
              <a:prstDash val="solid"/>
              <a:round/>
              <a:headEnd type="none" w="med" len="med"/>
              <a:tailEnd type="triangle" w="med" len="med"/>
            </a:ln>
          </p:spPr>
        </p:cxnSp>
        <p:sp>
          <p:nvSpPr>
            <p:cNvPr id="312" name="Google Shape;312;p45"/>
            <p:cNvSpPr txBox="1"/>
            <p:nvPr/>
          </p:nvSpPr>
          <p:spPr>
            <a:xfrm>
              <a:off x="2651735" y="3621007"/>
              <a:ext cx="2182500" cy="738000"/>
            </a:xfrm>
            <a:prstGeom prst="rect">
              <a:avLst/>
            </a:prstGeom>
            <a:noFill/>
            <a:ln>
              <a:noFill/>
            </a:ln>
          </p:spPr>
          <p:txBody>
            <a:bodyPr spcFirstLastPara="1" wrap="square" lIns="87225" tIns="87225" rIns="87225" bIns="87225" anchor="t" anchorCtr="0">
              <a:noAutofit/>
            </a:bodyPr>
            <a:lstStyle/>
            <a:p>
              <a:pPr marL="0" lvl="0" indent="0" algn="ctr" rtl="0">
                <a:spcBef>
                  <a:spcPts val="0"/>
                </a:spcBef>
                <a:spcAft>
                  <a:spcPts val="0"/>
                </a:spcAft>
                <a:buNone/>
              </a:pPr>
              <a:r>
                <a:rPr lang="en-US" sz="1145" b="1">
                  <a:solidFill>
                    <a:schemeClr val="dk2"/>
                  </a:solidFill>
                </a:rPr>
                <a:t>Wavelength</a:t>
              </a:r>
              <a:endParaRPr sz="1145" b="1">
                <a:solidFill>
                  <a:schemeClr val="dk2"/>
                </a:solidFill>
              </a:endParaRPr>
            </a:p>
            <a:p>
              <a:pPr marL="0" lvl="0" indent="0" algn="ctr" rtl="0">
                <a:spcBef>
                  <a:spcPts val="0"/>
                </a:spcBef>
                <a:spcAft>
                  <a:spcPts val="0"/>
                </a:spcAft>
                <a:buNone/>
              </a:pPr>
              <a:r>
                <a:rPr lang="en-US" sz="954">
                  <a:solidFill>
                    <a:schemeClr val="dk2"/>
                  </a:solidFill>
                </a:rPr>
                <a:t>(From compression to compression or rarefaction to rarefaction)</a:t>
              </a:r>
              <a:endParaRPr sz="954">
                <a:solidFill>
                  <a:schemeClr val="dk2"/>
                </a:solidFill>
              </a:endParaRPr>
            </a:p>
          </p:txBody>
        </p:sp>
        <p:pic>
          <p:nvPicPr>
            <p:cNvPr id="313" name="Google Shape;313;p45"/>
            <p:cNvPicPr preferRelativeResize="0"/>
            <p:nvPr/>
          </p:nvPicPr>
          <p:blipFill>
            <a:blip r:embed="rId4">
              <a:alphaModFix/>
            </a:blip>
            <a:stretch>
              <a:fillRect/>
            </a:stretch>
          </p:blipFill>
          <p:spPr>
            <a:xfrm rot="-5400000">
              <a:off x="4634063" y="942995"/>
              <a:ext cx="316775" cy="479250"/>
            </a:xfrm>
            <a:prstGeom prst="rect">
              <a:avLst/>
            </a:prstGeom>
            <a:noFill/>
            <a:ln>
              <a:noFill/>
            </a:ln>
          </p:spPr>
        </p:pic>
        <p:sp>
          <p:nvSpPr>
            <p:cNvPr id="314" name="Google Shape;314;p45"/>
            <p:cNvSpPr txBox="1"/>
            <p:nvPr/>
          </p:nvSpPr>
          <p:spPr>
            <a:xfrm>
              <a:off x="4971700" y="3697207"/>
              <a:ext cx="1495200" cy="244200"/>
            </a:xfrm>
            <a:prstGeom prst="rect">
              <a:avLst/>
            </a:prstGeom>
            <a:noFill/>
            <a:ln>
              <a:noFill/>
            </a:ln>
          </p:spPr>
          <p:txBody>
            <a:bodyPr spcFirstLastPara="1" wrap="square" lIns="87225" tIns="87225" rIns="87225" bIns="87225" anchor="t" anchorCtr="0">
              <a:noAutofit/>
            </a:bodyPr>
            <a:lstStyle/>
            <a:p>
              <a:pPr marL="0" lvl="0" indent="0" algn="ctr" rtl="0">
                <a:spcBef>
                  <a:spcPts val="0"/>
                </a:spcBef>
                <a:spcAft>
                  <a:spcPts val="0"/>
                </a:spcAft>
                <a:buNone/>
              </a:pPr>
              <a:r>
                <a:rPr lang="en-US" sz="1145" b="1">
                  <a:solidFill>
                    <a:schemeClr val="dk2"/>
                  </a:solidFill>
                </a:rPr>
                <a:t>Rarefaction</a:t>
              </a:r>
              <a:endParaRPr sz="1145" b="1">
                <a:solidFill>
                  <a:schemeClr val="dk2"/>
                </a:solidFill>
              </a:endParaRPr>
            </a:p>
            <a:p>
              <a:pPr marL="0" lvl="0" indent="0" algn="ctr" rtl="0">
                <a:spcBef>
                  <a:spcPts val="0"/>
                </a:spcBef>
                <a:spcAft>
                  <a:spcPts val="0"/>
                </a:spcAft>
                <a:buNone/>
              </a:pPr>
              <a:r>
                <a:rPr lang="en-US" sz="1145">
                  <a:solidFill>
                    <a:schemeClr val="dk2"/>
                  </a:solidFill>
                </a:rPr>
                <a:t>or</a:t>
              </a:r>
              <a:endParaRPr sz="1145">
                <a:solidFill>
                  <a:schemeClr val="dk2"/>
                </a:solidFill>
              </a:endParaRPr>
            </a:p>
            <a:p>
              <a:pPr marL="0" lvl="0" indent="0" algn="ctr" rtl="0">
                <a:spcBef>
                  <a:spcPts val="0"/>
                </a:spcBef>
                <a:spcAft>
                  <a:spcPts val="0"/>
                </a:spcAft>
                <a:buNone/>
              </a:pPr>
              <a:r>
                <a:rPr lang="en-US" sz="1145">
                  <a:solidFill>
                    <a:schemeClr val="dk2"/>
                  </a:solidFill>
                </a:rPr>
                <a:t>Expansion</a:t>
              </a:r>
              <a:endParaRPr sz="1145">
                <a:solidFill>
                  <a:schemeClr val="dk2"/>
                </a:solidFill>
              </a:endParaRPr>
            </a:p>
          </p:txBody>
        </p:sp>
        <p:sp>
          <p:nvSpPr>
            <p:cNvPr id="315" name="Google Shape;315;p45"/>
            <p:cNvSpPr txBox="1"/>
            <p:nvPr/>
          </p:nvSpPr>
          <p:spPr>
            <a:xfrm>
              <a:off x="4256175" y="792032"/>
              <a:ext cx="1169400" cy="244200"/>
            </a:xfrm>
            <a:prstGeom prst="rect">
              <a:avLst/>
            </a:prstGeom>
            <a:noFill/>
            <a:ln>
              <a:noFill/>
            </a:ln>
          </p:spPr>
          <p:txBody>
            <a:bodyPr spcFirstLastPara="1" wrap="square" lIns="87225" tIns="87225" rIns="87225" bIns="87225" anchor="t" anchorCtr="0">
              <a:noAutofit/>
            </a:bodyPr>
            <a:lstStyle/>
            <a:p>
              <a:pPr marL="0" lvl="0" indent="0" algn="l" rtl="0">
                <a:spcBef>
                  <a:spcPts val="0"/>
                </a:spcBef>
                <a:spcAft>
                  <a:spcPts val="0"/>
                </a:spcAft>
                <a:buNone/>
              </a:pPr>
              <a:r>
                <a:rPr lang="en-US" sz="1145" b="1">
                  <a:solidFill>
                    <a:schemeClr val="dk2"/>
                  </a:solidFill>
                </a:rPr>
                <a:t>Compression</a:t>
              </a:r>
              <a:endParaRPr sz="1145" b="1">
                <a:solidFill>
                  <a:schemeClr val="dk2"/>
                </a:solidFill>
              </a:endParaRPr>
            </a:p>
          </p:txBody>
        </p:sp>
        <p:sp>
          <p:nvSpPr>
            <p:cNvPr id="316" name="Google Shape;316;p45"/>
            <p:cNvSpPr txBox="1"/>
            <p:nvPr/>
          </p:nvSpPr>
          <p:spPr>
            <a:xfrm>
              <a:off x="5840914" y="541291"/>
              <a:ext cx="2104200" cy="639000"/>
            </a:xfrm>
            <a:prstGeom prst="rect">
              <a:avLst/>
            </a:prstGeom>
            <a:noFill/>
            <a:ln>
              <a:noFill/>
            </a:ln>
          </p:spPr>
          <p:txBody>
            <a:bodyPr spcFirstLastPara="1" wrap="square" lIns="87225" tIns="87225" rIns="87225" bIns="87225" anchor="t" anchorCtr="0">
              <a:noAutofit/>
            </a:bodyPr>
            <a:lstStyle/>
            <a:p>
              <a:pPr marL="0" lvl="0" indent="0" algn="ctr" rtl="0">
                <a:spcBef>
                  <a:spcPts val="0"/>
                </a:spcBef>
                <a:spcAft>
                  <a:spcPts val="0"/>
                </a:spcAft>
                <a:buNone/>
              </a:pPr>
              <a:r>
                <a:rPr lang="en-US" sz="1145" b="1">
                  <a:solidFill>
                    <a:schemeClr val="dk2"/>
                  </a:solidFill>
                </a:rPr>
                <a:t>Rest position</a:t>
              </a:r>
              <a:endParaRPr sz="1145" b="1">
                <a:solidFill>
                  <a:schemeClr val="dk2"/>
                </a:solidFill>
              </a:endParaRPr>
            </a:p>
            <a:p>
              <a:pPr marL="0" lvl="0" indent="0" algn="ctr" rtl="0">
                <a:spcBef>
                  <a:spcPts val="0"/>
                </a:spcBef>
                <a:spcAft>
                  <a:spcPts val="0"/>
                </a:spcAft>
                <a:buNone/>
              </a:pPr>
              <a:r>
                <a:rPr lang="en-US" sz="954">
                  <a:solidFill>
                    <a:schemeClr val="dk2"/>
                  </a:solidFill>
                </a:rPr>
                <a:t>(Where the coils are neither compressed nor rarefied)</a:t>
              </a:r>
              <a:endParaRPr sz="954">
                <a:solidFill>
                  <a:schemeClr val="dk2"/>
                </a:solidFill>
              </a:endParaRPr>
            </a:p>
          </p:txBody>
        </p:sp>
        <p:cxnSp>
          <p:nvCxnSpPr>
            <p:cNvPr id="317" name="Google Shape;317;p45"/>
            <p:cNvCxnSpPr>
              <a:stCxn id="316" idx="2"/>
            </p:cNvCxnSpPr>
            <p:nvPr/>
          </p:nvCxnSpPr>
          <p:spPr>
            <a:xfrm>
              <a:off x="6893014" y="1180291"/>
              <a:ext cx="51300" cy="267600"/>
            </a:xfrm>
            <a:prstGeom prst="straightConnector1">
              <a:avLst/>
            </a:prstGeom>
            <a:noFill/>
            <a:ln w="9075" cap="flat" cmpd="sng">
              <a:solidFill>
                <a:schemeClr val="dk2"/>
              </a:solidFill>
              <a:prstDash val="solid"/>
              <a:round/>
              <a:headEnd type="none" w="med" len="med"/>
              <a:tailEnd type="triangle" w="med" len="med"/>
            </a:ln>
          </p:spPr>
        </p:cxnSp>
        <p:sp>
          <p:nvSpPr>
            <p:cNvPr id="318" name="Google Shape;318;p45"/>
            <p:cNvSpPr/>
            <p:nvPr/>
          </p:nvSpPr>
          <p:spPr>
            <a:xfrm rot="-5400000">
              <a:off x="3660955" y="2615132"/>
              <a:ext cx="316200" cy="1830600"/>
            </a:xfrm>
            <a:prstGeom prst="leftBrace">
              <a:avLst>
                <a:gd name="adj1" fmla="val 50000"/>
                <a:gd name="adj2" fmla="val 50000"/>
              </a:avLst>
            </a:prstGeom>
            <a:noFill/>
            <a:ln w="18200" cap="flat" cmpd="sng">
              <a:solidFill>
                <a:schemeClr val="accent1"/>
              </a:solidFill>
              <a:prstDash val="solid"/>
              <a:round/>
              <a:headEnd type="none" w="sm" len="sm"/>
              <a:tailEnd type="none" w="sm" len="sm"/>
            </a:ln>
          </p:spPr>
          <p:txBody>
            <a:bodyPr spcFirstLastPara="1" wrap="square" lIns="87225" tIns="87225" rIns="87225" bIns="87225" anchor="ctr" anchorCtr="0">
              <a:noAutofit/>
            </a:bodyPr>
            <a:lstStyle/>
            <a:p>
              <a:pPr marL="0" lvl="0" indent="0" algn="ctr" rtl="0">
                <a:spcBef>
                  <a:spcPts val="0"/>
                </a:spcBef>
                <a:spcAft>
                  <a:spcPts val="0"/>
                </a:spcAft>
                <a:buNone/>
              </a:pPr>
              <a:endParaRPr sz="1335"/>
            </a:p>
          </p:txBody>
        </p:sp>
        <p:sp>
          <p:nvSpPr>
            <p:cNvPr id="319" name="Google Shape;319;p45"/>
            <p:cNvSpPr/>
            <p:nvPr/>
          </p:nvSpPr>
          <p:spPr>
            <a:xfrm rot="-5400000">
              <a:off x="5566900" y="2728232"/>
              <a:ext cx="316200" cy="1604400"/>
            </a:xfrm>
            <a:prstGeom prst="leftBrace">
              <a:avLst>
                <a:gd name="adj1" fmla="val 50000"/>
                <a:gd name="adj2" fmla="val 50000"/>
              </a:avLst>
            </a:prstGeom>
            <a:noFill/>
            <a:ln w="18200" cap="flat" cmpd="sng">
              <a:solidFill>
                <a:schemeClr val="accent1"/>
              </a:solidFill>
              <a:prstDash val="solid"/>
              <a:round/>
              <a:headEnd type="none" w="sm" len="sm"/>
              <a:tailEnd type="none" w="sm" len="sm"/>
            </a:ln>
          </p:spPr>
          <p:txBody>
            <a:bodyPr spcFirstLastPara="1" wrap="square" lIns="87225" tIns="87225" rIns="87225" bIns="87225" anchor="ctr" anchorCtr="0">
              <a:noAutofit/>
            </a:bodyPr>
            <a:lstStyle/>
            <a:p>
              <a:pPr marL="0" lvl="0" indent="0" algn="ctr" rtl="0">
                <a:spcBef>
                  <a:spcPts val="0"/>
                </a:spcBef>
                <a:spcAft>
                  <a:spcPts val="0"/>
                </a:spcAft>
                <a:buNone/>
              </a:pPr>
              <a:endParaRPr sz="1335"/>
            </a:p>
          </p:txBody>
        </p:sp>
        <p:cxnSp>
          <p:nvCxnSpPr>
            <p:cNvPr id="320" name="Google Shape;320;p45"/>
            <p:cNvCxnSpPr/>
            <p:nvPr/>
          </p:nvCxnSpPr>
          <p:spPr>
            <a:xfrm>
              <a:off x="8181475" y="1837457"/>
              <a:ext cx="595800" cy="0"/>
            </a:xfrm>
            <a:prstGeom prst="straightConnector1">
              <a:avLst/>
            </a:prstGeom>
            <a:noFill/>
            <a:ln w="27275" cap="flat" cmpd="sng">
              <a:solidFill>
                <a:schemeClr val="dk2"/>
              </a:solidFill>
              <a:prstDash val="solid"/>
              <a:round/>
              <a:headEnd type="none" w="med" len="med"/>
              <a:tailEnd type="triangle" w="med" len="med"/>
            </a:ln>
          </p:spPr>
        </p:cxnSp>
        <p:cxnSp>
          <p:nvCxnSpPr>
            <p:cNvPr id="321" name="Google Shape;321;p45"/>
            <p:cNvCxnSpPr/>
            <p:nvPr/>
          </p:nvCxnSpPr>
          <p:spPr>
            <a:xfrm>
              <a:off x="8196410" y="2871927"/>
              <a:ext cx="595800" cy="0"/>
            </a:xfrm>
            <a:prstGeom prst="straightConnector1">
              <a:avLst/>
            </a:prstGeom>
            <a:noFill/>
            <a:ln w="27275" cap="flat" cmpd="sng">
              <a:solidFill>
                <a:schemeClr val="dk2"/>
              </a:solidFill>
              <a:prstDash val="solid"/>
              <a:round/>
              <a:headEnd type="none" w="med" len="med"/>
              <a:tailEnd type="triangle" w="med" len="med"/>
            </a:ln>
          </p:spPr>
        </p:cxnSp>
      </p:grpSp>
      <p:sp>
        <p:nvSpPr>
          <p:cNvPr id="322" name="Google Shape;322;p45"/>
          <p:cNvSpPr txBox="1"/>
          <p:nvPr/>
        </p:nvSpPr>
        <p:spPr>
          <a:xfrm>
            <a:off x="422446" y="4326513"/>
            <a:ext cx="8446500" cy="665400"/>
          </a:xfrm>
          <a:prstGeom prst="rect">
            <a:avLst/>
          </a:prstGeom>
          <a:noFill/>
          <a:ln>
            <a:noFill/>
          </a:ln>
        </p:spPr>
        <p:txBody>
          <a:bodyPr spcFirstLastPara="1" wrap="square" lIns="87225" tIns="87225" rIns="87225" bIns="87225" anchor="t" anchorCtr="0">
            <a:noAutofit/>
          </a:bodyPr>
          <a:lstStyle/>
          <a:p>
            <a:pPr marL="0" lvl="0" indent="0" algn="ctr" rtl="0">
              <a:spcBef>
                <a:spcPts val="0"/>
              </a:spcBef>
              <a:spcAft>
                <a:spcPts val="0"/>
              </a:spcAft>
              <a:buNone/>
            </a:pPr>
            <a:r>
              <a:rPr lang="en-US" sz="1145">
                <a:solidFill>
                  <a:schemeClr val="dk2"/>
                </a:solidFill>
              </a:rPr>
              <a:t>Amplitude in Longitudinal waves can be tricky to understand. Greater amplitude impacts the coils more resulting in more compression and greater rarefaction. The greater the compression, the more energy is being carried and the amplitude is the measure of that energy.  Basically, the more it’s squished and released, the greater the energy on the move!</a:t>
            </a:r>
            <a:endParaRPr sz="1813">
              <a:solidFill>
                <a:schemeClr val="dk2"/>
              </a:solidFill>
            </a:endParaRPr>
          </a:p>
        </p:txBody>
      </p:sp>
      <p:sp>
        <p:nvSpPr>
          <p:cNvPr id="323" name="Google Shape;323;p45"/>
          <p:cNvSpPr txBox="1"/>
          <p:nvPr/>
        </p:nvSpPr>
        <p:spPr>
          <a:xfrm>
            <a:off x="42779" y="12149"/>
            <a:ext cx="3945900" cy="5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2"/>
                </a:solidFill>
              </a:rPr>
              <a:t>Longitudinal Waves</a:t>
            </a:r>
            <a:r>
              <a:rPr lang="en-US" sz="1800">
                <a:solidFill>
                  <a:schemeClr val="dk2"/>
                </a:solidFill>
              </a:rPr>
              <a:t> Example</a:t>
            </a:r>
            <a:endParaRPr sz="1800">
              <a:solidFill>
                <a:schemeClr val="dk2"/>
              </a:solidFill>
            </a:endParaRPr>
          </a:p>
        </p:txBody>
      </p:sp>
      <p:sp>
        <p:nvSpPr>
          <p:cNvPr id="324" name="Google Shape;324;p45"/>
          <p:cNvSpPr txBox="1"/>
          <p:nvPr/>
        </p:nvSpPr>
        <p:spPr>
          <a:xfrm>
            <a:off x="197025" y="361200"/>
            <a:ext cx="8264100" cy="426300"/>
          </a:xfrm>
          <a:prstGeom prst="rect">
            <a:avLst/>
          </a:prstGeom>
          <a:noFill/>
          <a:ln>
            <a:noFill/>
          </a:ln>
        </p:spPr>
        <p:txBody>
          <a:bodyPr spcFirstLastPara="1" wrap="square" lIns="87225" tIns="87225" rIns="87225" bIns="87225" anchor="t" anchorCtr="0">
            <a:noAutofit/>
          </a:bodyPr>
          <a:lstStyle/>
          <a:p>
            <a:pPr marL="0" lvl="0" indent="0" algn="l" rtl="0">
              <a:spcBef>
                <a:spcPts val="0"/>
              </a:spcBef>
              <a:spcAft>
                <a:spcPts val="0"/>
              </a:spcAft>
              <a:buNone/>
            </a:pPr>
            <a:r>
              <a:rPr lang="en-US" sz="1235" i="1">
                <a:solidFill>
                  <a:schemeClr val="dk2"/>
                </a:solidFill>
              </a:rPr>
              <a:t>6.8C Explain how energy is transferred through transverse and longitudinal waves</a:t>
            </a:r>
            <a:endParaRPr sz="1235" i="1">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46" title="transverse Wave_question.png"/>
          <p:cNvPicPr preferRelativeResize="0"/>
          <p:nvPr/>
        </p:nvPicPr>
        <p:blipFill>
          <a:blip r:embed="rId3">
            <a:alphaModFix/>
          </a:blip>
          <a:stretch>
            <a:fillRect/>
          </a:stretch>
        </p:blipFill>
        <p:spPr>
          <a:xfrm>
            <a:off x="1697700" y="1353475"/>
            <a:ext cx="7036976" cy="2436550"/>
          </a:xfrm>
          <a:prstGeom prst="rect">
            <a:avLst/>
          </a:prstGeom>
          <a:noFill/>
          <a:ln>
            <a:noFill/>
          </a:ln>
        </p:spPr>
      </p:pic>
      <p:sp>
        <p:nvSpPr>
          <p:cNvPr id="330" name="Google Shape;330;p46"/>
          <p:cNvSpPr txBox="1"/>
          <p:nvPr/>
        </p:nvSpPr>
        <p:spPr>
          <a:xfrm>
            <a:off x="128313" y="2014850"/>
            <a:ext cx="27606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rPr>
              <a:t>Energy Source</a:t>
            </a:r>
            <a:endParaRPr sz="1800" b="1">
              <a:solidFill>
                <a:schemeClr val="dk2"/>
              </a:solidFill>
            </a:endParaRPr>
          </a:p>
          <a:p>
            <a:pPr marL="0" lvl="0" indent="0" algn="l" rtl="0">
              <a:spcBef>
                <a:spcPts val="0"/>
              </a:spcBef>
              <a:spcAft>
                <a:spcPts val="0"/>
              </a:spcAft>
              <a:buNone/>
            </a:pPr>
            <a:endParaRPr sz="1800" b="1">
              <a:solidFill>
                <a:schemeClr val="dk2"/>
              </a:solidFill>
            </a:endParaRPr>
          </a:p>
          <a:p>
            <a:pPr marL="0" lvl="0" indent="0" algn="l" rtl="0">
              <a:spcBef>
                <a:spcPts val="0"/>
              </a:spcBef>
              <a:spcAft>
                <a:spcPts val="0"/>
              </a:spcAft>
              <a:buNone/>
            </a:pPr>
            <a:r>
              <a:rPr lang="en-US" sz="1300">
                <a:solidFill>
                  <a:schemeClr val="dk2"/>
                </a:solidFill>
              </a:rPr>
              <a:t>Disturbances (like your hand moving up and down when you jump rope, the explosions in the sun creating heat and light that radiates to us, the wind blowing and making ocean waves, or earthquakes shaking the ground) create vibrations. The energy of these vibrations move up and down as they move away from the source or </a:t>
            </a:r>
            <a:r>
              <a:rPr lang="en-US" sz="1300" b="1" u="sng">
                <a:solidFill>
                  <a:schemeClr val="dk2"/>
                </a:solidFill>
              </a:rPr>
              <a:t>PERPENDICULAR </a:t>
            </a:r>
            <a:r>
              <a:rPr lang="en-US" sz="1300">
                <a:solidFill>
                  <a:schemeClr val="dk2"/>
                </a:solidFill>
              </a:rPr>
              <a:t>to the direction the wave is traveling.</a:t>
            </a:r>
            <a:endParaRPr sz="1300">
              <a:solidFill>
                <a:schemeClr val="dk2"/>
              </a:solidFill>
            </a:endParaRPr>
          </a:p>
        </p:txBody>
      </p:sp>
      <p:pic>
        <p:nvPicPr>
          <p:cNvPr id="331" name="Google Shape;331;p46" title="Screenshot 2025-10-03 161050.png"/>
          <p:cNvPicPr preferRelativeResize="0"/>
          <p:nvPr/>
        </p:nvPicPr>
        <p:blipFill>
          <a:blip r:embed="rId4">
            <a:alphaModFix/>
          </a:blip>
          <a:stretch>
            <a:fillRect/>
          </a:stretch>
        </p:blipFill>
        <p:spPr>
          <a:xfrm>
            <a:off x="7809250" y="1756150"/>
            <a:ext cx="1267900" cy="1387225"/>
          </a:xfrm>
          <a:prstGeom prst="rect">
            <a:avLst/>
          </a:prstGeom>
          <a:noFill/>
          <a:ln>
            <a:noFill/>
          </a:ln>
        </p:spPr>
      </p:pic>
      <p:sp>
        <p:nvSpPr>
          <p:cNvPr id="332" name="Google Shape;332;p46"/>
          <p:cNvSpPr/>
          <p:nvPr/>
        </p:nvSpPr>
        <p:spPr>
          <a:xfrm>
            <a:off x="5077050" y="3180025"/>
            <a:ext cx="985200" cy="51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3" name="Google Shape;333;p46"/>
          <p:cNvSpPr txBox="1"/>
          <p:nvPr/>
        </p:nvSpPr>
        <p:spPr>
          <a:xfrm>
            <a:off x="3015175" y="3310100"/>
            <a:ext cx="57195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rPr>
              <a:t>Direction of Vibrations</a:t>
            </a:r>
            <a:endParaRPr sz="1800" b="1">
              <a:solidFill>
                <a:schemeClr val="dk2"/>
              </a:solidFill>
            </a:endParaRPr>
          </a:p>
          <a:p>
            <a:pPr marL="0" lvl="0" indent="0" algn="l" rtl="0">
              <a:spcBef>
                <a:spcPts val="0"/>
              </a:spcBef>
              <a:spcAft>
                <a:spcPts val="0"/>
              </a:spcAft>
              <a:buNone/>
            </a:pPr>
            <a:r>
              <a:rPr lang="en-US" sz="1300">
                <a:solidFill>
                  <a:schemeClr val="dk2"/>
                </a:solidFill>
              </a:rPr>
              <a:t>These vibrations move from the energy source to wherever they’re picked up.  If it’s light, it may reach your eye or a photosensor in a camera or solar panel.  If it’s heat, it may reach flowers on Earth’s surface.  If it’s motion, it may eventually reach (like a wave on a rope or a seismic S-wave), it may eventually reach the end of the rope or a seismograph station on the other side of the planet!</a:t>
            </a:r>
            <a:endParaRPr sz="1300">
              <a:solidFill>
                <a:schemeClr val="dk2"/>
              </a:solidFill>
            </a:endParaRPr>
          </a:p>
        </p:txBody>
      </p:sp>
      <p:sp>
        <p:nvSpPr>
          <p:cNvPr id="334" name="Google Shape;334;p46"/>
          <p:cNvSpPr/>
          <p:nvPr/>
        </p:nvSpPr>
        <p:spPr>
          <a:xfrm>
            <a:off x="2434325" y="1353475"/>
            <a:ext cx="4265700" cy="51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5" name="Google Shape;335;p46"/>
          <p:cNvSpPr/>
          <p:nvPr/>
        </p:nvSpPr>
        <p:spPr>
          <a:xfrm>
            <a:off x="4816388" y="1674850"/>
            <a:ext cx="985200" cy="51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6" name="Google Shape;336;p46"/>
          <p:cNvSpPr/>
          <p:nvPr/>
        </p:nvSpPr>
        <p:spPr>
          <a:xfrm>
            <a:off x="4321000" y="2014850"/>
            <a:ext cx="251100" cy="51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7" name="Google Shape;337;p46"/>
          <p:cNvSpPr/>
          <p:nvPr/>
        </p:nvSpPr>
        <p:spPr>
          <a:xfrm>
            <a:off x="4484851" y="2144347"/>
            <a:ext cx="202800" cy="387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8" name="Google Shape;338;p46"/>
          <p:cNvSpPr/>
          <p:nvPr/>
        </p:nvSpPr>
        <p:spPr>
          <a:xfrm>
            <a:off x="6332650" y="2056195"/>
            <a:ext cx="251100" cy="464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39" name="Google Shape;339;p46" descr="Hot yellow sun in heart-shaped sunglasses sending kiss emoji sticker isolated on white (Provided by Getty Images)"/>
          <p:cNvPicPr preferRelativeResize="0"/>
          <p:nvPr/>
        </p:nvPicPr>
        <p:blipFill rotWithShape="1">
          <a:blip r:embed="rId5">
            <a:alphaModFix/>
          </a:blip>
          <a:srcRect l="9091" t="11572" r="8481" b="12091"/>
          <a:stretch/>
        </p:blipFill>
        <p:spPr>
          <a:xfrm>
            <a:off x="197039" y="703362"/>
            <a:ext cx="1557926" cy="1443502"/>
          </a:xfrm>
          <a:prstGeom prst="rect">
            <a:avLst/>
          </a:prstGeom>
          <a:noFill/>
          <a:ln>
            <a:noFill/>
          </a:ln>
        </p:spPr>
      </p:pic>
      <p:cxnSp>
        <p:nvCxnSpPr>
          <p:cNvPr id="340" name="Google Shape;340;p46"/>
          <p:cNvCxnSpPr/>
          <p:nvPr/>
        </p:nvCxnSpPr>
        <p:spPr>
          <a:xfrm>
            <a:off x="6211150" y="3498500"/>
            <a:ext cx="1809900" cy="0"/>
          </a:xfrm>
          <a:prstGeom prst="straightConnector1">
            <a:avLst/>
          </a:prstGeom>
          <a:noFill/>
          <a:ln w="28575" cap="flat" cmpd="sng">
            <a:solidFill>
              <a:schemeClr val="dk2"/>
            </a:solidFill>
            <a:prstDash val="solid"/>
            <a:round/>
            <a:headEnd type="none" w="med" len="med"/>
            <a:tailEnd type="triangle" w="med" len="med"/>
          </a:ln>
        </p:spPr>
      </p:cxnSp>
      <p:sp>
        <p:nvSpPr>
          <p:cNvPr id="341" name="Google Shape;341;p46"/>
          <p:cNvSpPr txBox="1"/>
          <p:nvPr/>
        </p:nvSpPr>
        <p:spPr>
          <a:xfrm>
            <a:off x="77145" y="46515"/>
            <a:ext cx="3945900" cy="5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2"/>
                </a:solidFill>
              </a:rPr>
              <a:t>Transverse Waves</a:t>
            </a:r>
            <a:r>
              <a:rPr lang="en-US" sz="1800">
                <a:solidFill>
                  <a:schemeClr val="dk2"/>
                </a:solidFill>
              </a:rPr>
              <a:t> </a:t>
            </a:r>
            <a:endParaRPr sz="1800">
              <a:solidFill>
                <a:schemeClr val="dk2"/>
              </a:solidFill>
            </a:endParaRPr>
          </a:p>
        </p:txBody>
      </p:sp>
      <p:sp>
        <p:nvSpPr>
          <p:cNvPr id="342" name="Google Shape;342;p46"/>
          <p:cNvSpPr txBox="1"/>
          <p:nvPr/>
        </p:nvSpPr>
        <p:spPr>
          <a:xfrm>
            <a:off x="105395" y="382607"/>
            <a:ext cx="8660400" cy="4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chemeClr val="dk2"/>
                </a:solidFill>
              </a:rPr>
              <a:t>6.8C Explain how energy is transferred through transverse and longitudinal waves</a:t>
            </a:r>
            <a:endParaRPr i="1">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7" name="Google Shape;347;p47"/>
          <p:cNvGrpSpPr/>
          <p:nvPr/>
        </p:nvGrpSpPr>
        <p:grpSpPr>
          <a:xfrm>
            <a:off x="11449" y="1035541"/>
            <a:ext cx="9129294" cy="3568415"/>
            <a:chOff x="11449" y="1035541"/>
            <a:chExt cx="9129294" cy="3568415"/>
          </a:xfrm>
        </p:grpSpPr>
        <p:pic>
          <p:nvPicPr>
            <p:cNvPr id="348" name="Google Shape;348;p47"/>
            <p:cNvPicPr preferRelativeResize="0"/>
            <p:nvPr/>
          </p:nvPicPr>
          <p:blipFill>
            <a:blip r:embed="rId3">
              <a:alphaModFix/>
            </a:blip>
            <a:stretch>
              <a:fillRect/>
            </a:stretch>
          </p:blipFill>
          <p:spPr>
            <a:xfrm>
              <a:off x="222872" y="1140980"/>
              <a:ext cx="8917871" cy="2887081"/>
            </a:xfrm>
            <a:prstGeom prst="rect">
              <a:avLst/>
            </a:prstGeom>
            <a:noFill/>
            <a:ln>
              <a:noFill/>
            </a:ln>
          </p:spPr>
        </p:pic>
        <p:sp>
          <p:nvSpPr>
            <p:cNvPr id="349" name="Google Shape;349;p47"/>
            <p:cNvSpPr/>
            <p:nvPr/>
          </p:nvSpPr>
          <p:spPr>
            <a:xfrm>
              <a:off x="314127" y="2349325"/>
              <a:ext cx="786000" cy="47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50" name="Google Shape;350;p47" descr="Hot yellow sun in heart-shaped sunglasses sending kiss emoji sticker isolated on white (Provided by Getty Images)"/>
            <p:cNvPicPr preferRelativeResize="0"/>
            <p:nvPr/>
          </p:nvPicPr>
          <p:blipFill rotWithShape="1">
            <a:blip r:embed="rId4">
              <a:alphaModFix/>
            </a:blip>
            <a:srcRect l="13865" r="14475"/>
            <a:stretch/>
          </p:blipFill>
          <p:spPr>
            <a:xfrm>
              <a:off x="11449" y="1654550"/>
              <a:ext cx="1231301" cy="1781750"/>
            </a:xfrm>
            <a:prstGeom prst="rect">
              <a:avLst/>
            </a:prstGeom>
            <a:noFill/>
            <a:ln>
              <a:noFill/>
            </a:ln>
          </p:spPr>
        </p:pic>
        <p:pic>
          <p:nvPicPr>
            <p:cNvPr id="351" name="Google Shape;351;p47" title="Screenshot 2025-10-03 161050.png"/>
            <p:cNvPicPr preferRelativeResize="0"/>
            <p:nvPr/>
          </p:nvPicPr>
          <p:blipFill>
            <a:blip r:embed="rId5">
              <a:alphaModFix/>
            </a:blip>
            <a:stretch>
              <a:fillRect/>
            </a:stretch>
          </p:blipFill>
          <p:spPr>
            <a:xfrm>
              <a:off x="8265907" y="2156487"/>
              <a:ext cx="646781" cy="849502"/>
            </a:xfrm>
            <a:prstGeom prst="rect">
              <a:avLst/>
            </a:prstGeom>
            <a:noFill/>
            <a:ln>
              <a:noFill/>
            </a:ln>
          </p:spPr>
        </p:pic>
        <p:sp>
          <p:nvSpPr>
            <p:cNvPr id="352" name="Google Shape;352;p47"/>
            <p:cNvSpPr txBox="1"/>
            <p:nvPr/>
          </p:nvSpPr>
          <p:spPr>
            <a:xfrm>
              <a:off x="2544712" y="4055795"/>
              <a:ext cx="739725" cy="3469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595959"/>
                  </a:solidFill>
                </a:rPr>
                <a:t>Trough</a:t>
              </a:r>
              <a:endParaRPr sz="1200" b="1">
                <a:solidFill>
                  <a:srgbClr val="595959"/>
                </a:solidFill>
              </a:endParaRPr>
            </a:p>
          </p:txBody>
        </p:sp>
        <p:cxnSp>
          <p:nvCxnSpPr>
            <p:cNvPr id="353" name="Google Shape;353;p47"/>
            <p:cNvCxnSpPr>
              <a:stCxn id="352" idx="0"/>
            </p:cNvCxnSpPr>
            <p:nvPr/>
          </p:nvCxnSpPr>
          <p:spPr>
            <a:xfrm rot="10800000">
              <a:off x="2891475" y="3736895"/>
              <a:ext cx="23100" cy="318900"/>
            </a:xfrm>
            <a:prstGeom prst="straightConnector1">
              <a:avLst/>
            </a:prstGeom>
            <a:noFill/>
            <a:ln w="19050" cap="flat" cmpd="sng">
              <a:solidFill>
                <a:srgbClr val="595959"/>
              </a:solidFill>
              <a:prstDash val="solid"/>
              <a:round/>
              <a:headEnd type="none" w="med" len="med"/>
              <a:tailEnd type="triangle" w="med" len="med"/>
            </a:ln>
          </p:spPr>
        </p:cxnSp>
        <p:sp>
          <p:nvSpPr>
            <p:cNvPr id="354" name="Google Shape;354;p47"/>
            <p:cNvSpPr txBox="1"/>
            <p:nvPr/>
          </p:nvSpPr>
          <p:spPr>
            <a:xfrm>
              <a:off x="3576832" y="1035541"/>
              <a:ext cx="739725" cy="3469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595959"/>
                  </a:solidFill>
                </a:rPr>
                <a:t>Crest</a:t>
              </a:r>
              <a:endParaRPr sz="1200" b="1">
                <a:solidFill>
                  <a:srgbClr val="595959"/>
                </a:solidFill>
              </a:endParaRPr>
            </a:p>
          </p:txBody>
        </p:sp>
        <p:cxnSp>
          <p:nvCxnSpPr>
            <p:cNvPr id="355" name="Google Shape;355;p47"/>
            <p:cNvCxnSpPr/>
            <p:nvPr/>
          </p:nvCxnSpPr>
          <p:spPr>
            <a:xfrm>
              <a:off x="3946695" y="1396257"/>
              <a:ext cx="77484" cy="342620"/>
            </a:xfrm>
            <a:prstGeom prst="straightConnector1">
              <a:avLst/>
            </a:prstGeom>
            <a:noFill/>
            <a:ln w="19050" cap="flat" cmpd="sng">
              <a:solidFill>
                <a:srgbClr val="595959"/>
              </a:solidFill>
              <a:prstDash val="solid"/>
              <a:round/>
              <a:headEnd type="none" w="med" len="med"/>
              <a:tailEnd type="triangle" w="med" len="med"/>
            </a:ln>
          </p:spPr>
        </p:cxnSp>
        <p:sp>
          <p:nvSpPr>
            <p:cNvPr id="356" name="Google Shape;356;p47"/>
            <p:cNvSpPr txBox="1"/>
            <p:nvPr/>
          </p:nvSpPr>
          <p:spPr>
            <a:xfrm>
              <a:off x="4897871" y="1189406"/>
              <a:ext cx="1155600" cy="4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595959"/>
                  </a:solidFill>
                </a:rPr>
                <a:t>Resting</a:t>
              </a:r>
              <a:endParaRPr sz="1200" b="1">
                <a:solidFill>
                  <a:srgbClr val="595959"/>
                </a:solidFill>
              </a:endParaRPr>
            </a:p>
            <a:p>
              <a:pPr marL="0" lvl="0" indent="0" algn="l" rtl="0">
                <a:spcBef>
                  <a:spcPts val="0"/>
                </a:spcBef>
                <a:spcAft>
                  <a:spcPts val="0"/>
                </a:spcAft>
                <a:buNone/>
              </a:pPr>
              <a:r>
                <a:rPr lang="en-US" sz="1200" b="1">
                  <a:solidFill>
                    <a:srgbClr val="595959"/>
                  </a:solidFill>
                </a:rPr>
                <a:t>Position or Equilibrium</a:t>
              </a:r>
              <a:endParaRPr sz="1200" b="1">
                <a:solidFill>
                  <a:srgbClr val="595959"/>
                </a:solidFill>
              </a:endParaRPr>
            </a:p>
          </p:txBody>
        </p:sp>
        <p:cxnSp>
          <p:nvCxnSpPr>
            <p:cNvPr id="357" name="Google Shape;357;p47"/>
            <p:cNvCxnSpPr/>
            <p:nvPr/>
          </p:nvCxnSpPr>
          <p:spPr>
            <a:xfrm flipH="1">
              <a:off x="5249287" y="1857053"/>
              <a:ext cx="18463" cy="853099"/>
            </a:xfrm>
            <a:prstGeom prst="straightConnector1">
              <a:avLst/>
            </a:prstGeom>
            <a:noFill/>
            <a:ln w="19050" cap="flat" cmpd="sng">
              <a:solidFill>
                <a:srgbClr val="595959"/>
              </a:solidFill>
              <a:prstDash val="solid"/>
              <a:round/>
              <a:headEnd type="none" w="med" len="med"/>
              <a:tailEnd type="triangle" w="med" len="med"/>
            </a:ln>
          </p:spPr>
        </p:cxnSp>
        <p:sp>
          <p:nvSpPr>
            <p:cNvPr id="358" name="Google Shape;358;p47"/>
            <p:cNvSpPr txBox="1"/>
            <p:nvPr/>
          </p:nvSpPr>
          <p:spPr>
            <a:xfrm>
              <a:off x="6114925" y="4143254"/>
              <a:ext cx="1155594" cy="4607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595959"/>
                  </a:solidFill>
                </a:rPr>
                <a:t>Wave length</a:t>
              </a:r>
              <a:endParaRPr sz="1200" b="1">
                <a:solidFill>
                  <a:srgbClr val="595959"/>
                </a:solidFill>
              </a:endParaRPr>
            </a:p>
          </p:txBody>
        </p:sp>
        <p:sp>
          <p:nvSpPr>
            <p:cNvPr id="359" name="Google Shape;359;p47"/>
            <p:cNvSpPr/>
            <p:nvPr/>
          </p:nvSpPr>
          <p:spPr>
            <a:xfrm>
              <a:off x="1643229" y="2543564"/>
              <a:ext cx="526948" cy="208188"/>
            </a:xfrm>
            <a:prstGeom prst="rect">
              <a:avLst/>
            </a:pr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0" name="Google Shape;360;p47"/>
            <p:cNvSpPr/>
            <p:nvPr/>
          </p:nvSpPr>
          <p:spPr>
            <a:xfrm rot="-5400000">
              <a:off x="6279171" y="2651980"/>
              <a:ext cx="416376" cy="2446784"/>
            </a:xfrm>
            <a:prstGeom prst="leftBrace">
              <a:avLst>
                <a:gd name="adj1" fmla="val 50000"/>
                <a:gd name="adj2" fmla="val 50000"/>
              </a:avLst>
            </a:prstGeom>
            <a:noFill/>
            <a:ln w="1905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1" name="Google Shape;361;p47"/>
            <p:cNvSpPr txBox="1"/>
            <p:nvPr/>
          </p:nvSpPr>
          <p:spPr>
            <a:xfrm>
              <a:off x="1300025" y="1313030"/>
              <a:ext cx="947660" cy="3426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595959"/>
                  </a:solidFill>
                </a:rPr>
                <a:t>Amplitude</a:t>
              </a:r>
              <a:endParaRPr sz="1200" b="1">
                <a:solidFill>
                  <a:srgbClr val="595959"/>
                </a:solidFill>
              </a:endParaRPr>
            </a:p>
          </p:txBody>
        </p:sp>
        <p:pic>
          <p:nvPicPr>
            <p:cNvPr id="362" name="Google Shape;362;p47"/>
            <p:cNvPicPr preferRelativeResize="0"/>
            <p:nvPr/>
          </p:nvPicPr>
          <p:blipFill>
            <a:blip r:embed="rId6">
              <a:alphaModFix/>
            </a:blip>
            <a:stretch>
              <a:fillRect/>
            </a:stretch>
          </p:blipFill>
          <p:spPr>
            <a:xfrm>
              <a:off x="1263039" y="2667091"/>
              <a:ext cx="932148" cy="161500"/>
            </a:xfrm>
            <a:prstGeom prst="rect">
              <a:avLst/>
            </a:prstGeom>
            <a:noFill/>
            <a:ln>
              <a:noFill/>
            </a:ln>
          </p:spPr>
        </p:pic>
        <p:sp>
          <p:nvSpPr>
            <p:cNvPr id="363" name="Google Shape;363;p47"/>
            <p:cNvSpPr txBox="1"/>
            <p:nvPr/>
          </p:nvSpPr>
          <p:spPr>
            <a:xfrm>
              <a:off x="250155" y="3245681"/>
              <a:ext cx="947660" cy="3426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a:solidFill>
                    <a:srgbClr val="595959"/>
                  </a:solidFill>
                </a:rPr>
                <a:t>Energy Source</a:t>
              </a:r>
              <a:endParaRPr sz="1200" b="1">
                <a:solidFill>
                  <a:srgbClr val="595959"/>
                </a:solidFill>
              </a:endParaRPr>
            </a:p>
          </p:txBody>
        </p:sp>
      </p:grpSp>
      <p:sp>
        <p:nvSpPr>
          <p:cNvPr id="364" name="Google Shape;364;p47"/>
          <p:cNvSpPr txBox="1"/>
          <p:nvPr/>
        </p:nvSpPr>
        <p:spPr>
          <a:xfrm>
            <a:off x="77145" y="46515"/>
            <a:ext cx="3945900" cy="5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2"/>
                </a:solidFill>
              </a:rPr>
              <a:t>Transverse Waves</a:t>
            </a:r>
            <a:r>
              <a:rPr lang="en-US" sz="1800">
                <a:solidFill>
                  <a:schemeClr val="dk2"/>
                </a:solidFill>
              </a:rPr>
              <a:t> </a:t>
            </a:r>
            <a:endParaRPr sz="1800">
              <a:solidFill>
                <a:schemeClr val="dk2"/>
              </a:solidFill>
            </a:endParaRPr>
          </a:p>
        </p:txBody>
      </p:sp>
      <p:sp>
        <p:nvSpPr>
          <p:cNvPr id="365" name="Google Shape;365;p47"/>
          <p:cNvSpPr txBox="1"/>
          <p:nvPr/>
        </p:nvSpPr>
        <p:spPr>
          <a:xfrm>
            <a:off x="105395" y="382607"/>
            <a:ext cx="8660400" cy="4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chemeClr val="dk2"/>
                </a:solidFill>
              </a:rPr>
              <a:t>6.8C Explain how energy is transferred through transverse and longitudinal waves</a:t>
            </a:r>
            <a:endParaRPr i="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145250" y="1375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3600">
                <a:latin typeface="Calibri"/>
                <a:ea typeface="Calibri"/>
                <a:cs typeface="Calibri"/>
                <a:sym typeface="Calibri"/>
              </a:rPr>
              <a:t>Teaching Objectives:</a:t>
            </a:r>
            <a:endParaRPr sz="3600">
              <a:latin typeface="Calibri"/>
              <a:ea typeface="Calibri"/>
              <a:cs typeface="Calibri"/>
              <a:sym typeface="Calibri"/>
            </a:endParaRPr>
          </a:p>
        </p:txBody>
      </p:sp>
      <p:sp>
        <p:nvSpPr>
          <p:cNvPr id="176" name="Google Shape;176;p30"/>
          <p:cNvSpPr txBox="1">
            <a:spLocks noGrp="1"/>
          </p:cNvSpPr>
          <p:nvPr>
            <p:ph type="body" idx="1"/>
          </p:nvPr>
        </p:nvSpPr>
        <p:spPr>
          <a:xfrm>
            <a:off x="311700" y="1149575"/>
            <a:ext cx="8648100" cy="3419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300"/>
              <a:buNone/>
            </a:pPr>
            <a:r>
              <a:rPr lang="en-US" sz="2400"/>
              <a:t>Students will gain a better understanding of waves (transverse and longitudinal), the vocabulary that will be used in this unit, light and the electromagnetic spectrum and how we use them.</a:t>
            </a:r>
            <a:endParaRPr sz="2400"/>
          </a:p>
          <a:p>
            <a:pPr marL="0" lvl="0" indent="0" algn="l" rtl="0">
              <a:lnSpc>
                <a:spcPct val="90000"/>
              </a:lnSpc>
              <a:spcBef>
                <a:spcPts val="0"/>
              </a:spcBef>
              <a:spcAft>
                <a:spcPts val="0"/>
              </a:spcAft>
              <a:buSzPts val="1300"/>
              <a:buNone/>
            </a:pPr>
            <a:endParaRPr sz="2400"/>
          </a:p>
          <a:p>
            <a:pPr marL="0" lvl="0" indent="0" algn="l" rtl="0">
              <a:lnSpc>
                <a:spcPct val="90000"/>
              </a:lnSpc>
              <a:spcBef>
                <a:spcPts val="0"/>
              </a:spcBef>
              <a:spcAft>
                <a:spcPts val="0"/>
              </a:spcAft>
              <a:buSzPts val="1300"/>
              <a:buNone/>
            </a:pPr>
            <a:r>
              <a:rPr lang="en-US" sz="2400"/>
              <a:t>Students will learn patterns and characteristics of waves that can be observed within the natural world.</a:t>
            </a:r>
            <a:endParaRPr sz="2400"/>
          </a:p>
          <a:p>
            <a:pPr marL="0" lvl="0" indent="0" algn="l" rtl="0">
              <a:lnSpc>
                <a:spcPct val="90000"/>
              </a:lnSpc>
              <a:spcBef>
                <a:spcPts val="1600"/>
              </a:spcBef>
              <a:spcAft>
                <a:spcPts val="0"/>
              </a:spcAft>
              <a:buSzPts val="1300"/>
              <a:buNone/>
            </a:pPr>
            <a:r>
              <a:rPr lang="en-US" sz="2400"/>
              <a:t>Students will create models of waves to gain a better understanding of the natural world.</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pSp>
        <p:nvGrpSpPr>
          <p:cNvPr id="370" name="Google Shape;370;p48"/>
          <p:cNvGrpSpPr/>
          <p:nvPr/>
        </p:nvGrpSpPr>
        <p:grpSpPr>
          <a:xfrm>
            <a:off x="815611" y="834444"/>
            <a:ext cx="7389476" cy="4137909"/>
            <a:chOff x="151200" y="400075"/>
            <a:chExt cx="7756352" cy="4343350"/>
          </a:xfrm>
        </p:grpSpPr>
        <p:pic>
          <p:nvPicPr>
            <p:cNvPr id="371" name="Google Shape;371;p48"/>
            <p:cNvPicPr preferRelativeResize="0"/>
            <p:nvPr/>
          </p:nvPicPr>
          <p:blipFill rotWithShape="1">
            <a:blip r:embed="rId3">
              <a:alphaModFix/>
            </a:blip>
            <a:srcRect l="4294" t="6359" r="7522" b="27877"/>
            <a:stretch/>
          </p:blipFill>
          <p:spPr>
            <a:xfrm>
              <a:off x="881800" y="400075"/>
              <a:ext cx="7025752" cy="4343350"/>
            </a:xfrm>
            <a:prstGeom prst="rect">
              <a:avLst/>
            </a:prstGeom>
            <a:noFill/>
            <a:ln>
              <a:noFill/>
            </a:ln>
          </p:spPr>
        </p:pic>
        <p:cxnSp>
          <p:nvCxnSpPr>
            <p:cNvPr id="372" name="Google Shape;372;p48"/>
            <p:cNvCxnSpPr/>
            <p:nvPr/>
          </p:nvCxnSpPr>
          <p:spPr>
            <a:xfrm>
              <a:off x="1352475" y="2894575"/>
              <a:ext cx="546300" cy="0"/>
            </a:xfrm>
            <a:prstGeom prst="straightConnector1">
              <a:avLst/>
            </a:prstGeom>
            <a:noFill/>
            <a:ln w="9075" cap="flat" cmpd="sng">
              <a:solidFill>
                <a:schemeClr val="dk2"/>
              </a:solidFill>
              <a:prstDash val="solid"/>
              <a:round/>
              <a:headEnd type="none" w="med" len="med"/>
              <a:tailEnd type="triangle" w="med" len="med"/>
            </a:ln>
          </p:spPr>
        </p:cxnSp>
        <p:sp>
          <p:nvSpPr>
            <p:cNvPr id="373" name="Google Shape;373;p48"/>
            <p:cNvSpPr txBox="1"/>
            <p:nvPr/>
          </p:nvSpPr>
          <p:spPr>
            <a:xfrm>
              <a:off x="3939400" y="1188525"/>
              <a:ext cx="862500" cy="306600"/>
            </a:xfrm>
            <a:prstGeom prst="rect">
              <a:avLst/>
            </a:prstGeom>
            <a:noFill/>
            <a:ln>
              <a:noFill/>
            </a:ln>
          </p:spPr>
          <p:txBody>
            <a:bodyPr spcFirstLastPara="1" wrap="square" lIns="87100" tIns="87100" rIns="87100" bIns="87100" anchor="t" anchorCtr="0">
              <a:noAutofit/>
            </a:bodyPr>
            <a:lstStyle/>
            <a:p>
              <a:pPr marL="0" lvl="0" indent="0" algn="l" rtl="0">
                <a:spcBef>
                  <a:spcPts val="0"/>
                </a:spcBef>
                <a:spcAft>
                  <a:spcPts val="0"/>
                </a:spcAft>
                <a:buNone/>
              </a:pPr>
              <a:r>
                <a:rPr lang="en-US" sz="1714">
                  <a:solidFill>
                    <a:schemeClr val="dk2"/>
                  </a:solidFill>
                </a:rPr>
                <a:t>Crest</a:t>
              </a:r>
              <a:endParaRPr sz="1714">
                <a:solidFill>
                  <a:schemeClr val="dk2"/>
                </a:solidFill>
              </a:endParaRPr>
            </a:p>
          </p:txBody>
        </p:sp>
        <p:sp>
          <p:nvSpPr>
            <p:cNvPr id="374" name="Google Shape;374;p48"/>
            <p:cNvSpPr txBox="1"/>
            <p:nvPr/>
          </p:nvSpPr>
          <p:spPr>
            <a:xfrm>
              <a:off x="2204525" y="4178050"/>
              <a:ext cx="938100" cy="306600"/>
            </a:xfrm>
            <a:prstGeom prst="rect">
              <a:avLst/>
            </a:prstGeom>
            <a:noFill/>
            <a:ln>
              <a:noFill/>
            </a:ln>
          </p:spPr>
          <p:txBody>
            <a:bodyPr spcFirstLastPara="1" wrap="square" lIns="87100" tIns="87100" rIns="87100" bIns="87100" anchor="t" anchorCtr="0">
              <a:noAutofit/>
            </a:bodyPr>
            <a:lstStyle/>
            <a:p>
              <a:pPr marL="0" lvl="0" indent="0" algn="l" rtl="0">
                <a:spcBef>
                  <a:spcPts val="0"/>
                </a:spcBef>
                <a:spcAft>
                  <a:spcPts val="0"/>
                </a:spcAft>
                <a:buNone/>
              </a:pPr>
              <a:r>
                <a:rPr lang="en-US" sz="1714">
                  <a:solidFill>
                    <a:schemeClr val="dk2"/>
                  </a:solidFill>
                </a:rPr>
                <a:t>Trough</a:t>
              </a:r>
              <a:endParaRPr sz="1714">
                <a:solidFill>
                  <a:schemeClr val="dk2"/>
                </a:solidFill>
              </a:endParaRPr>
            </a:p>
          </p:txBody>
        </p:sp>
        <p:sp>
          <p:nvSpPr>
            <p:cNvPr id="375" name="Google Shape;375;p48"/>
            <p:cNvSpPr txBox="1"/>
            <p:nvPr/>
          </p:nvSpPr>
          <p:spPr>
            <a:xfrm>
              <a:off x="3624050" y="4361600"/>
              <a:ext cx="1447200" cy="263700"/>
            </a:xfrm>
            <a:prstGeom prst="rect">
              <a:avLst/>
            </a:prstGeom>
            <a:noFill/>
            <a:ln>
              <a:noFill/>
            </a:ln>
          </p:spPr>
          <p:txBody>
            <a:bodyPr spcFirstLastPara="1" wrap="square" lIns="87100" tIns="87100" rIns="87100" bIns="87100" anchor="t" anchorCtr="0">
              <a:noAutofit/>
            </a:bodyPr>
            <a:lstStyle/>
            <a:p>
              <a:pPr marL="0" lvl="0" indent="0" algn="l" rtl="0">
                <a:spcBef>
                  <a:spcPts val="0"/>
                </a:spcBef>
                <a:spcAft>
                  <a:spcPts val="0"/>
                </a:spcAft>
                <a:buNone/>
              </a:pPr>
              <a:r>
                <a:rPr lang="en-US" sz="1714">
                  <a:solidFill>
                    <a:schemeClr val="dk2"/>
                  </a:solidFill>
                </a:rPr>
                <a:t>Wavelength</a:t>
              </a:r>
              <a:endParaRPr sz="1714">
                <a:solidFill>
                  <a:schemeClr val="dk2"/>
                </a:solidFill>
              </a:endParaRPr>
            </a:p>
          </p:txBody>
        </p:sp>
        <p:cxnSp>
          <p:nvCxnSpPr>
            <p:cNvPr id="376" name="Google Shape;376;p48"/>
            <p:cNvCxnSpPr/>
            <p:nvPr/>
          </p:nvCxnSpPr>
          <p:spPr>
            <a:xfrm>
              <a:off x="4303625" y="1773200"/>
              <a:ext cx="28800" cy="1111800"/>
            </a:xfrm>
            <a:prstGeom prst="straightConnector1">
              <a:avLst/>
            </a:prstGeom>
            <a:noFill/>
            <a:ln w="36300" cap="flat" cmpd="sng">
              <a:solidFill>
                <a:srgbClr val="00FF00"/>
              </a:solidFill>
              <a:prstDash val="dashDot"/>
              <a:round/>
              <a:headEnd type="none" w="med" len="med"/>
              <a:tailEnd type="none" w="med" len="med"/>
            </a:ln>
          </p:spPr>
        </p:cxnSp>
        <p:cxnSp>
          <p:nvCxnSpPr>
            <p:cNvPr id="377" name="Google Shape;377;p48"/>
            <p:cNvCxnSpPr/>
            <p:nvPr/>
          </p:nvCxnSpPr>
          <p:spPr>
            <a:xfrm>
              <a:off x="5751425" y="2916200"/>
              <a:ext cx="28800" cy="1111800"/>
            </a:xfrm>
            <a:prstGeom prst="straightConnector1">
              <a:avLst/>
            </a:prstGeom>
            <a:noFill/>
            <a:ln w="36300" cap="flat" cmpd="sng">
              <a:solidFill>
                <a:srgbClr val="00FF00"/>
              </a:solidFill>
              <a:prstDash val="dashDot"/>
              <a:round/>
              <a:headEnd type="none" w="med" len="med"/>
              <a:tailEnd type="none" w="med" len="med"/>
            </a:ln>
          </p:spPr>
        </p:cxnSp>
        <p:sp>
          <p:nvSpPr>
            <p:cNvPr id="378" name="Google Shape;378;p48"/>
            <p:cNvSpPr txBox="1"/>
            <p:nvPr/>
          </p:nvSpPr>
          <p:spPr>
            <a:xfrm>
              <a:off x="5300450" y="1763625"/>
              <a:ext cx="1399500" cy="536700"/>
            </a:xfrm>
            <a:prstGeom prst="rect">
              <a:avLst/>
            </a:prstGeom>
            <a:noFill/>
            <a:ln>
              <a:noFill/>
            </a:ln>
          </p:spPr>
          <p:txBody>
            <a:bodyPr spcFirstLastPara="1" wrap="square" lIns="87100" tIns="87100" rIns="87100" bIns="87100" anchor="t" anchorCtr="0">
              <a:noAutofit/>
            </a:bodyPr>
            <a:lstStyle/>
            <a:p>
              <a:pPr marL="0" lvl="0" indent="0" algn="l" rtl="0">
                <a:spcBef>
                  <a:spcPts val="0"/>
                </a:spcBef>
                <a:spcAft>
                  <a:spcPts val="0"/>
                </a:spcAft>
                <a:buNone/>
              </a:pPr>
              <a:r>
                <a:rPr lang="en-US" sz="1714">
                  <a:solidFill>
                    <a:schemeClr val="dk2"/>
                  </a:solidFill>
                </a:rPr>
                <a:t>Amplitude</a:t>
              </a:r>
              <a:endParaRPr sz="1714">
                <a:solidFill>
                  <a:schemeClr val="dk2"/>
                </a:solidFill>
              </a:endParaRPr>
            </a:p>
          </p:txBody>
        </p:sp>
        <p:cxnSp>
          <p:nvCxnSpPr>
            <p:cNvPr id="379" name="Google Shape;379;p48"/>
            <p:cNvCxnSpPr>
              <a:stCxn id="378" idx="1"/>
            </p:cNvCxnSpPr>
            <p:nvPr/>
          </p:nvCxnSpPr>
          <p:spPr>
            <a:xfrm flipH="1">
              <a:off x="4370750" y="2031975"/>
              <a:ext cx="929700" cy="268500"/>
            </a:xfrm>
            <a:prstGeom prst="straightConnector1">
              <a:avLst/>
            </a:prstGeom>
            <a:noFill/>
            <a:ln w="9075" cap="flat" cmpd="sng">
              <a:solidFill>
                <a:schemeClr val="dk2"/>
              </a:solidFill>
              <a:prstDash val="solid"/>
              <a:round/>
              <a:headEnd type="none" w="med" len="med"/>
              <a:tailEnd type="triangle" w="med" len="med"/>
            </a:ln>
          </p:spPr>
        </p:cxnSp>
        <p:cxnSp>
          <p:nvCxnSpPr>
            <p:cNvPr id="380" name="Google Shape;380;p48"/>
            <p:cNvCxnSpPr/>
            <p:nvPr/>
          </p:nvCxnSpPr>
          <p:spPr>
            <a:xfrm flipH="1">
              <a:off x="5751050" y="2184375"/>
              <a:ext cx="82800" cy="652800"/>
            </a:xfrm>
            <a:prstGeom prst="straightConnector1">
              <a:avLst/>
            </a:prstGeom>
            <a:noFill/>
            <a:ln w="9075" cap="flat" cmpd="sng">
              <a:solidFill>
                <a:schemeClr val="dk2"/>
              </a:solidFill>
              <a:prstDash val="solid"/>
              <a:round/>
              <a:headEnd type="none" w="med" len="med"/>
              <a:tailEnd type="triangle" w="med" len="med"/>
            </a:ln>
          </p:spPr>
        </p:cxnSp>
        <p:sp>
          <p:nvSpPr>
            <p:cNvPr id="381" name="Google Shape;381;p48"/>
            <p:cNvSpPr/>
            <p:nvPr/>
          </p:nvSpPr>
          <p:spPr>
            <a:xfrm rot="-5400000">
              <a:off x="4203025" y="2785100"/>
              <a:ext cx="258900" cy="2971500"/>
            </a:xfrm>
            <a:prstGeom prst="leftBrace">
              <a:avLst>
                <a:gd name="adj1" fmla="val 50000"/>
                <a:gd name="adj2" fmla="val 50000"/>
              </a:avLst>
            </a:prstGeom>
            <a:noFill/>
            <a:ln w="9075" cap="flat" cmpd="sng">
              <a:solidFill>
                <a:schemeClr val="dk2"/>
              </a:solidFill>
              <a:prstDash val="solid"/>
              <a:round/>
              <a:headEnd type="none" w="sm" len="sm"/>
              <a:tailEnd type="none" w="sm" len="sm"/>
            </a:ln>
          </p:spPr>
          <p:txBody>
            <a:bodyPr spcFirstLastPara="1" wrap="square" lIns="87100" tIns="87100" rIns="87100" bIns="87100" anchor="ctr" anchorCtr="0">
              <a:noAutofit/>
            </a:bodyPr>
            <a:lstStyle/>
            <a:p>
              <a:pPr marL="0" lvl="0" indent="0" algn="ctr" rtl="0">
                <a:spcBef>
                  <a:spcPts val="0"/>
                </a:spcBef>
                <a:spcAft>
                  <a:spcPts val="0"/>
                </a:spcAft>
                <a:buNone/>
              </a:pPr>
              <a:endParaRPr sz="1333"/>
            </a:p>
          </p:txBody>
        </p:sp>
        <p:cxnSp>
          <p:nvCxnSpPr>
            <p:cNvPr id="382" name="Google Shape;382;p48"/>
            <p:cNvCxnSpPr/>
            <p:nvPr/>
          </p:nvCxnSpPr>
          <p:spPr>
            <a:xfrm>
              <a:off x="4284450" y="1754050"/>
              <a:ext cx="28800" cy="2242800"/>
            </a:xfrm>
            <a:prstGeom prst="straightConnector1">
              <a:avLst/>
            </a:prstGeom>
            <a:noFill/>
            <a:ln w="27225" cap="flat" cmpd="sng">
              <a:solidFill>
                <a:srgbClr val="FF0000"/>
              </a:solidFill>
              <a:prstDash val="lgDashDot"/>
              <a:round/>
              <a:headEnd type="none" w="med" len="med"/>
              <a:tailEnd type="none" w="med" len="med"/>
            </a:ln>
          </p:spPr>
        </p:cxnSp>
        <p:sp>
          <p:nvSpPr>
            <p:cNvPr id="383" name="Google Shape;383;p48"/>
            <p:cNvSpPr txBox="1"/>
            <p:nvPr/>
          </p:nvSpPr>
          <p:spPr>
            <a:xfrm>
              <a:off x="2397500" y="1638975"/>
              <a:ext cx="938100" cy="393000"/>
            </a:xfrm>
            <a:prstGeom prst="rect">
              <a:avLst/>
            </a:prstGeom>
            <a:noFill/>
            <a:ln>
              <a:noFill/>
            </a:ln>
          </p:spPr>
          <p:txBody>
            <a:bodyPr spcFirstLastPara="1" wrap="square" lIns="87100" tIns="87100" rIns="87100" bIns="87100" anchor="t" anchorCtr="0">
              <a:noAutofit/>
            </a:bodyPr>
            <a:lstStyle/>
            <a:p>
              <a:pPr marL="0" lvl="0" indent="0" algn="l" rtl="0">
                <a:spcBef>
                  <a:spcPts val="0"/>
                </a:spcBef>
                <a:spcAft>
                  <a:spcPts val="0"/>
                </a:spcAft>
                <a:buNone/>
              </a:pPr>
              <a:r>
                <a:rPr lang="en-US" sz="1714">
                  <a:solidFill>
                    <a:schemeClr val="dk2"/>
                  </a:solidFill>
                </a:rPr>
                <a:t>Wave</a:t>
              </a:r>
              <a:endParaRPr sz="1714">
                <a:solidFill>
                  <a:schemeClr val="dk2"/>
                </a:solidFill>
              </a:endParaRPr>
            </a:p>
            <a:p>
              <a:pPr marL="0" lvl="0" indent="0" algn="l" rtl="0">
                <a:spcBef>
                  <a:spcPts val="0"/>
                </a:spcBef>
                <a:spcAft>
                  <a:spcPts val="0"/>
                </a:spcAft>
                <a:buNone/>
              </a:pPr>
              <a:r>
                <a:rPr lang="en-US" sz="1714">
                  <a:solidFill>
                    <a:schemeClr val="dk2"/>
                  </a:solidFill>
                </a:rPr>
                <a:t>Height</a:t>
              </a:r>
              <a:endParaRPr sz="1714">
                <a:solidFill>
                  <a:schemeClr val="dk2"/>
                </a:solidFill>
              </a:endParaRPr>
            </a:p>
          </p:txBody>
        </p:sp>
        <p:cxnSp>
          <p:nvCxnSpPr>
            <p:cNvPr id="384" name="Google Shape;384;p48"/>
            <p:cNvCxnSpPr/>
            <p:nvPr/>
          </p:nvCxnSpPr>
          <p:spPr>
            <a:xfrm>
              <a:off x="3297200" y="2089500"/>
              <a:ext cx="1006500" cy="1073400"/>
            </a:xfrm>
            <a:prstGeom prst="straightConnector1">
              <a:avLst/>
            </a:prstGeom>
            <a:noFill/>
            <a:ln w="9075" cap="flat" cmpd="sng">
              <a:solidFill>
                <a:schemeClr val="dk2"/>
              </a:solidFill>
              <a:prstDash val="solid"/>
              <a:round/>
              <a:headEnd type="none" w="med" len="med"/>
              <a:tailEnd type="triangle" w="med" len="med"/>
            </a:ln>
          </p:spPr>
        </p:cxnSp>
        <p:cxnSp>
          <p:nvCxnSpPr>
            <p:cNvPr id="385" name="Google Shape;385;p48"/>
            <p:cNvCxnSpPr/>
            <p:nvPr/>
          </p:nvCxnSpPr>
          <p:spPr>
            <a:xfrm rot="10800000" flipH="1">
              <a:off x="4169425" y="4006475"/>
              <a:ext cx="373800" cy="9600"/>
            </a:xfrm>
            <a:prstGeom prst="straightConnector1">
              <a:avLst/>
            </a:prstGeom>
            <a:noFill/>
            <a:ln w="9075" cap="flat" cmpd="sng">
              <a:solidFill>
                <a:schemeClr val="dk2"/>
              </a:solidFill>
              <a:prstDash val="dot"/>
              <a:round/>
              <a:headEnd type="none" w="med" len="med"/>
              <a:tailEnd type="none" w="med" len="med"/>
            </a:ln>
          </p:spPr>
        </p:cxnSp>
        <p:sp>
          <p:nvSpPr>
            <p:cNvPr id="386" name="Google Shape;386;p48"/>
            <p:cNvSpPr txBox="1"/>
            <p:nvPr/>
          </p:nvSpPr>
          <p:spPr>
            <a:xfrm>
              <a:off x="151200" y="2678954"/>
              <a:ext cx="1319400" cy="393000"/>
            </a:xfrm>
            <a:prstGeom prst="rect">
              <a:avLst/>
            </a:prstGeom>
            <a:noFill/>
            <a:ln>
              <a:noFill/>
            </a:ln>
          </p:spPr>
          <p:txBody>
            <a:bodyPr spcFirstLastPara="1" wrap="square" lIns="87100" tIns="87100" rIns="87100" bIns="87100" anchor="t" anchorCtr="0">
              <a:noAutofit/>
            </a:bodyPr>
            <a:lstStyle/>
            <a:p>
              <a:pPr marL="0" lvl="0" indent="0" algn="l" rtl="0">
                <a:spcBef>
                  <a:spcPts val="0"/>
                </a:spcBef>
                <a:spcAft>
                  <a:spcPts val="0"/>
                </a:spcAft>
                <a:buNone/>
              </a:pPr>
              <a:r>
                <a:rPr lang="en-US" sz="1238" b="1">
                  <a:solidFill>
                    <a:schemeClr val="dk2"/>
                  </a:solidFill>
                </a:rPr>
                <a:t>Rest position</a:t>
              </a:r>
              <a:endParaRPr sz="1238" b="1">
                <a:solidFill>
                  <a:schemeClr val="dk2"/>
                </a:solidFill>
              </a:endParaRPr>
            </a:p>
          </p:txBody>
        </p:sp>
      </p:grpSp>
      <p:sp>
        <p:nvSpPr>
          <p:cNvPr id="387" name="Google Shape;387;p48"/>
          <p:cNvSpPr txBox="1"/>
          <p:nvPr/>
        </p:nvSpPr>
        <p:spPr>
          <a:xfrm>
            <a:off x="77145" y="46515"/>
            <a:ext cx="3945900" cy="5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2"/>
                </a:solidFill>
              </a:rPr>
              <a:t>Transverse Waves</a:t>
            </a:r>
            <a:r>
              <a:rPr lang="en-US" sz="1800">
                <a:solidFill>
                  <a:schemeClr val="dk2"/>
                </a:solidFill>
              </a:rPr>
              <a:t> </a:t>
            </a:r>
            <a:endParaRPr sz="1800">
              <a:solidFill>
                <a:schemeClr val="dk2"/>
              </a:solidFill>
            </a:endParaRPr>
          </a:p>
        </p:txBody>
      </p:sp>
      <p:sp>
        <p:nvSpPr>
          <p:cNvPr id="388" name="Google Shape;388;p48"/>
          <p:cNvSpPr txBox="1"/>
          <p:nvPr/>
        </p:nvSpPr>
        <p:spPr>
          <a:xfrm>
            <a:off x="105395" y="382607"/>
            <a:ext cx="8660400" cy="4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chemeClr val="dk2"/>
                </a:solidFill>
              </a:rPr>
              <a:t>6.8C Explain how energy is transferred through transverse and longitudinal waves</a:t>
            </a:r>
            <a:endParaRPr i="1">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9"/>
          <p:cNvSpPr txBox="1">
            <a:spLocks noGrp="1"/>
          </p:cNvSpPr>
          <p:nvPr>
            <p:ph type="title"/>
          </p:nvPr>
        </p:nvSpPr>
        <p:spPr>
          <a:xfrm>
            <a:off x="116900" y="-102883"/>
            <a:ext cx="69108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4400">
                <a:latin typeface="Calibri"/>
                <a:ea typeface="Calibri"/>
                <a:cs typeface="Calibri"/>
                <a:sym typeface="Calibri"/>
              </a:rPr>
              <a:t>What’s in a Wave?   </a:t>
            </a:r>
            <a:endParaRPr sz="4400">
              <a:latin typeface="Calibri"/>
              <a:ea typeface="Calibri"/>
              <a:cs typeface="Calibri"/>
              <a:sym typeface="Calibri"/>
            </a:endParaRPr>
          </a:p>
        </p:txBody>
      </p:sp>
      <p:pic>
        <p:nvPicPr>
          <p:cNvPr id="394" name="Google Shape;394;p49"/>
          <p:cNvPicPr preferRelativeResize="0"/>
          <p:nvPr/>
        </p:nvPicPr>
        <p:blipFill rotWithShape="1">
          <a:blip r:embed="rId3">
            <a:alphaModFix/>
          </a:blip>
          <a:srcRect/>
          <a:stretch/>
        </p:blipFill>
        <p:spPr>
          <a:xfrm>
            <a:off x="2603500" y="3675875"/>
            <a:ext cx="3136900" cy="1227150"/>
          </a:xfrm>
          <a:prstGeom prst="rect">
            <a:avLst/>
          </a:prstGeom>
          <a:noFill/>
          <a:ln>
            <a:noFill/>
          </a:ln>
        </p:spPr>
      </p:pic>
      <p:sp>
        <p:nvSpPr>
          <p:cNvPr id="395" name="Google Shape;395;p49"/>
          <p:cNvSpPr txBox="1">
            <a:spLocks noGrp="1"/>
          </p:cNvSpPr>
          <p:nvPr>
            <p:ph type="body" idx="1"/>
          </p:nvPr>
        </p:nvSpPr>
        <p:spPr>
          <a:xfrm>
            <a:off x="116900" y="1147618"/>
            <a:ext cx="8864400" cy="2933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600"/>
              </a:spcBef>
              <a:spcAft>
                <a:spcPts val="0"/>
              </a:spcAft>
              <a:buSzPts val="1300"/>
              <a:buNone/>
            </a:pPr>
            <a:r>
              <a:rPr lang="en-US" sz="1600"/>
              <a:t>Remember, </a:t>
            </a:r>
            <a:r>
              <a:rPr lang="en-US" sz="1600" u="sng"/>
              <a:t>they ALL travel at the speed of light</a:t>
            </a:r>
            <a:r>
              <a:rPr lang="en-US" sz="1600"/>
              <a:t>, but the WAVE LENGTHS differ.</a:t>
            </a:r>
            <a:endParaRPr sz="1400"/>
          </a:p>
          <a:p>
            <a:pPr marL="0" lvl="0" indent="0" algn="l" rtl="0">
              <a:lnSpc>
                <a:spcPct val="90000"/>
              </a:lnSpc>
              <a:spcBef>
                <a:spcPts val="1600"/>
              </a:spcBef>
              <a:spcAft>
                <a:spcPts val="0"/>
              </a:spcAft>
              <a:buSzPts val="1300"/>
              <a:buNone/>
            </a:pPr>
            <a:r>
              <a:rPr lang="en-US" sz="1600"/>
              <a:t>Imagine a pond.  When you drop a pebble into it, ripples spread out across the water.  These ripples are waves carrying energy from the point of origin to the edges.  EM radiation is similar, but instead of water ripples, it’s made of waves of energy that travel through space - no medium required.  These waves are created by the movement of particles, like electrons accelerating in a magnetic field or the vibrations of atoms.</a:t>
            </a:r>
            <a:endParaRPr sz="1400"/>
          </a:p>
          <a:p>
            <a:pPr marL="0" lvl="0" indent="0" algn="l" rtl="0">
              <a:lnSpc>
                <a:spcPct val="90000"/>
              </a:lnSpc>
              <a:spcBef>
                <a:spcPts val="1600"/>
              </a:spcBef>
              <a:spcAft>
                <a:spcPts val="0"/>
              </a:spcAft>
              <a:buSzPts val="1300"/>
              <a:buNone/>
            </a:pPr>
            <a:r>
              <a:rPr lang="en-US" sz="1600"/>
              <a:t>Imagine the sun is a giant lightbulb, but instead of just one kind of light, it sends out a whole range of radiation.  This radiation includes…</a:t>
            </a:r>
            <a:endParaRPr sz="1400"/>
          </a:p>
          <a:p>
            <a:pPr marL="0" lvl="0" indent="0" algn="l" rtl="0">
              <a:lnSpc>
                <a:spcPct val="90000"/>
              </a:lnSpc>
              <a:spcBef>
                <a:spcPts val="1600"/>
              </a:spcBef>
              <a:spcAft>
                <a:spcPts val="0"/>
              </a:spcAft>
              <a:buSzPts val="1300"/>
              <a:buNone/>
            </a:pPr>
            <a:r>
              <a:rPr lang="en-US" sz="1600"/>
              <a:t>Radio waves, Microwaves, Infrared, Visible light, Ultraviolet, X-rays, and Gamma rays</a:t>
            </a:r>
            <a:endParaRPr sz="1400"/>
          </a:p>
          <a:p>
            <a:pPr marL="0" lvl="0" indent="0" algn="l" rtl="0">
              <a:lnSpc>
                <a:spcPct val="90000"/>
              </a:lnSpc>
              <a:spcBef>
                <a:spcPts val="1600"/>
              </a:spcBef>
              <a:spcAft>
                <a:spcPts val="0"/>
              </a:spcAft>
              <a:buSzPts val="1300"/>
              <a:buNone/>
            </a:pPr>
            <a:endParaRPr sz="1700"/>
          </a:p>
        </p:txBody>
      </p:sp>
      <p:sp>
        <p:nvSpPr>
          <p:cNvPr id="396" name="Google Shape;396;p49"/>
          <p:cNvSpPr txBox="1"/>
          <p:nvPr/>
        </p:nvSpPr>
        <p:spPr>
          <a:xfrm>
            <a:off x="304800" y="585929"/>
            <a:ext cx="6299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8.8A  - Compare the characteristics of amplitude, frequency, and wavelength in transverse waves, including the electromagnetic spectrum.</a:t>
            </a:r>
            <a:endParaRPr/>
          </a:p>
        </p:txBody>
      </p:sp>
      <p:pic>
        <p:nvPicPr>
          <p:cNvPr id="397" name="Google Shape;397;p49" descr="http://www.space.phillipmartin.info/space_sun_m.png"/>
          <p:cNvPicPr preferRelativeResize="0"/>
          <p:nvPr/>
        </p:nvPicPr>
        <p:blipFill rotWithShape="1">
          <a:blip r:embed="rId4">
            <a:alphaModFix/>
          </a:blip>
          <a:srcRect/>
          <a:stretch/>
        </p:blipFill>
        <p:spPr>
          <a:xfrm>
            <a:off x="7404100" y="0"/>
            <a:ext cx="1506400" cy="1678960"/>
          </a:xfrm>
          <a:prstGeom prst="rect">
            <a:avLst/>
          </a:prstGeom>
          <a:noFill/>
          <a:ln>
            <a:noFill/>
          </a:ln>
        </p:spPr>
      </p:pic>
      <p:sp>
        <p:nvSpPr>
          <p:cNvPr id="398" name="Google Shape;398;p49"/>
          <p:cNvSpPr txBox="1"/>
          <p:nvPr/>
        </p:nvSpPr>
        <p:spPr>
          <a:xfrm>
            <a:off x="284200" y="4041925"/>
            <a:ext cx="2004000" cy="8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i="1">
                <a:solidFill>
                  <a:srgbClr val="0000FF"/>
                </a:solidFill>
                <a:latin typeface="Trebuchet MS"/>
                <a:ea typeface="Trebuchet MS"/>
                <a:cs typeface="Trebuchet MS"/>
                <a:sym typeface="Trebuchet MS"/>
              </a:rPr>
              <a:t>Notice how the length of these waves VARY!</a:t>
            </a:r>
            <a:endParaRPr sz="1600" b="1" i="1">
              <a:solidFill>
                <a:srgbClr val="0000FF"/>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0"/>
          <p:cNvSpPr txBox="1">
            <a:spLocks noGrp="1"/>
          </p:cNvSpPr>
          <p:nvPr>
            <p:ph type="title"/>
          </p:nvPr>
        </p:nvSpPr>
        <p:spPr>
          <a:xfrm>
            <a:off x="116900" y="97513"/>
            <a:ext cx="69108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4400">
                <a:latin typeface="Calibri"/>
                <a:ea typeface="Calibri"/>
                <a:cs typeface="Calibri"/>
                <a:sym typeface="Calibri"/>
              </a:rPr>
              <a:t>What’s in a Wave?   </a:t>
            </a:r>
            <a:endParaRPr sz="4400">
              <a:latin typeface="Calibri"/>
              <a:ea typeface="Calibri"/>
              <a:cs typeface="Calibri"/>
              <a:sym typeface="Calibri"/>
            </a:endParaRPr>
          </a:p>
        </p:txBody>
      </p:sp>
      <p:sp>
        <p:nvSpPr>
          <p:cNvPr id="404" name="Google Shape;404;p50"/>
          <p:cNvSpPr txBox="1">
            <a:spLocks noGrp="1"/>
          </p:cNvSpPr>
          <p:nvPr>
            <p:ph type="body" idx="1"/>
          </p:nvPr>
        </p:nvSpPr>
        <p:spPr>
          <a:xfrm>
            <a:off x="116900" y="1289580"/>
            <a:ext cx="8793600" cy="3782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600"/>
              </a:spcBef>
              <a:spcAft>
                <a:spcPts val="0"/>
              </a:spcAft>
              <a:buSzPts val="1300"/>
              <a:buNone/>
            </a:pPr>
            <a:endParaRPr sz="1700"/>
          </a:p>
          <a:p>
            <a:pPr marL="0" lvl="0" indent="0" algn="l" rtl="0">
              <a:lnSpc>
                <a:spcPct val="90000"/>
              </a:lnSpc>
              <a:spcBef>
                <a:spcPts val="1600"/>
              </a:spcBef>
              <a:spcAft>
                <a:spcPts val="1600"/>
              </a:spcAft>
              <a:buSzPts val="1300"/>
              <a:buNone/>
            </a:pPr>
            <a:r>
              <a:rPr lang="en-US" sz="1700"/>
              <a:t>Those differences in wavelengths appear as different colors.  We all learned ROY G BIV to describe the order of light in a rainbow or through a prism and they can see these prisms using spectroscopic glasses or lenses.  I ask the students to draw the order they see when looking at different lights.  Ask students which color has the HIGHEST energy and which has the lowest energy.  (Show green, red and blue/violet lasers on wall or ceiling. - They often choose colors that seem “bright.” Show all against light sensitive or glow-in-the-dark cloth and they will see which has the greatest energy because it will “write” on the cloth.  Its higher energy excites the electrons and takes longer for the pattern to decay.</a:t>
            </a:r>
            <a:endParaRPr sz="1800"/>
          </a:p>
        </p:txBody>
      </p:sp>
      <p:sp>
        <p:nvSpPr>
          <p:cNvPr id="405" name="Google Shape;405;p50"/>
          <p:cNvSpPr txBox="1"/>
          <p:nvPr/>
        </p:nvSpPr>
        <p:spPr>
          <a:xfrm>
            <a:off x="235528" y="1106711"/>
            <a:ext cx="63684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r>
              <a:rPr lang="en-US" sz="1700" b="0" i="0" u="none" strike="noStrike" cap="none">
                <a:solidFill>
                  <a:srgbClr val="000000"/>
                </a:solidFill>
                <a:latin typeface="Trebuchet MS"/>
                <a:ea typeface="Trebuchet MS"/>
                <a:cs typeface="Trebuchet MS"/>
                <a:sym typeface="Trebuchet MS"/>
              </a:rPr>
              <a:t>How do these various wavelengths help us see different colors?</a:t>
            </a:r>
            <a:endParaRPr sz="1400" b="0" i="0" u="none" strike="noStrike" cap="none">
              <a:solidFill>
                <a:srgbClr val="000000"/>
              </a:solidFill>
              <a:latin typeface="Arial"/>
              <a:ea typeface="Arial"/>
              <a:cs typeface="Arial"/>
              <a:sym typeface="Arial"/>
            </a:endParaRPr>
          </a:p>
        </p:txBody>
      </p:sp>
      <p:sp>
        <p:nvSpPr>
          <p:cNvPr id="406" name="Google Shape;406;p50"/>
          <p:cNvSpPr txBox="1"/>
          <p:nvPr/>
        </p:nvSpPr>
        <p:spPr>
          <a:xfrm>
            <a:off x="1623582" y="3877495"/>
            <a:ext cx="6910800" cy="535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2"/>
              </a:buClr>
              <a:buSzPts val="2600"/>
              <a:buFont typeface="Arial"/>
              <a:buNone/>
            </a:pPr>
            <a:r>
              <a:rPr lang="en-US" sz="4400" b="1" i="0" u="none" strike="noStrike" cap="none">
                <a:solidFill>
                  <a:schemeClr val="dk2"/>
                </a:solidFill>
                <a:latin typeface="Calibri"/>
                <a:ea typeface="Calibri"/>
                <a:cs typeface="Calibri"/>
                <a:sym typeface="Calibri"/>
              </a:rPr>
              <a:t>ENERGY!</a:t>
            </a:r>
            <a:endParaRPr/>
          </a:p>
        </p:txBody>
      </p:sp>
      <p:pic>
        <p:nvPicPr>
          <p:cNvPr id="407" name="Google Shape;407;p50" descr="Spectral Lines"/>
          <p:cNvPicPr preferRelativeResize="0"/>
          <p:nvPr/>
        </p:nvPicPr>
        <p:blipFill rotWithShape="1">
          <a:blip r:embed="rId3">
            <a:alphaModFix/>
          </a:blip>
          <a:srcRect/>
          <a:stretch/>
        </p:blipFill>
        <p:spPr>
          <a:xfrm>
            <a:off x="6856400" y="0"/>
            <a:ext cx="2209800" cy="1746015"/>
          </a:xfrm>
          <a:prstGeom prst="rect">
            <a:avLst/>
          </a:prstGeom>
          <a:noFill/>
          <a:ln>
            <a:noFill/>
          </a:ln>
        </p:spPr>
      </p:pic>
      <p:sp>
        <p:nvSpPr>
          <p:cNvPr id="408" name="Google Shape;408;p50"/>
          <p:cNvSpPr txBox="1"/>
          <p:nvPr/>
        </p:nvSpPr>
        <p:spPr>
          <a:xfrm>
            <a:off x="4702950" y="4299675"/>
            <a:ext cx="35781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latin typeface="Trebuchet MS"/>
                <a:ea typeface="Trebuchet MS"/>
                <a:cs typeface="Trebuchet MS"/>
                <a:sym typeface="Trebuchet MS"/>
              </a:rPr>
              <a:t>And each of these wavelengths have different uses here on Earth.</a:t>
            </a:r>
            <a:endParaRPr sz="1500">
              <a:solidFill>
                <a:schemeClr val="dk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51"/>
          <p:cNvPicPr preferRelativeResize="0"/>
          <p:nvPr/>
        </p:nvPicPr>
        <p:blipFill rotWithShape="1">
          <a:blip r:embed="rId3">
            <a:alphaModFix/>
          </a:blip>
          <a:srcRect/>
          <a:stretch/>
        </p:blipFill>
        <p:spPr>
          <a:xfrm>
            <a:off x="7780201" y="-12700"/>
            <a:ext cx="1325700" cy="912650"/>
          </a:xfrm>
          <a:prstGeom prst="rect">
            <a:avLst/>
          </a:prstGeom>
          <a:noFill/>
          <a:ln>
            <a:noFill/>
          </a:ln>
        </p:spPr>
      </p:pic>
      <p:sp>
        <p:nvSpPr>
          <p:cNvPr id="414" name="Google Shape;414;p51"/>
          <p:cNvSpPr txBox="1">
            <a:spLocks noGrp="1"/>
          </p:cNvSpPr>
          <p:nvPr>
            <p:ph type="title"/>
          </p:nvPr>
        </p:nvSpPr>
        <p:spPr>
          <a:xfrm>
            <a:off x="108500" y="138000"/>
            <a:ext cx="85206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3600">
                <a:latin typeface="Calibri"/>
                <a:ea typeface="Calibri"/>
                <a:cs typeface="Calibri"/>
                <a:sym typeface="Calibri"/>
              </a:rPr>
              <a:t>So what do we do with all that energy?</a:t>
            </a:r>
            <a:endParaRPr sz="3600">
              <a:latin typeface="Calibri"/>
              <a:ea typeface="Calibri"/>
              <a:cs typeface="Calibri"/>
              <a:sym typeface="Calibri"/>
            </a:endParaRPr>
          </a:p>
        </p:txBody>
      </p:sp>
      <p:sp>
        <p:nvSpPr>
          <p:cNvPr id="415" name="Google Shape;415;p51"/>
          <p:cNvSpPr txBox="1">
            <a:spLocks noGrp="1"/>
          </p:cNvSpPr>
          <p:nvPr>
            <p:ph type="body" idx="1"/>
          </p:nvPr>
        </p:nvSpPr>
        <p:spPr>
          <a:xfrm>
            <a:off x="311700" y="1244400"/>
            <a:ext cx="8520600" cy="3324600"/>
          </a:xfrm>
          <a:prstGeom prst="rect">
            <a:avLst/>
          </a:prstGeom>
          <a:noFill/>
          <a:ln>
            <a:noFill/>
          </a:ln>
        </p:spPr>
        <p:txBody>
          <a:bodyPr spcFirstLastPara="1" wrap="square" lIns="91425" tIns="91425" rIns="91425" bIns="91425" anchor="t" anchorCtr="0">
            <a:noAutofit/>
          </a:bodyPr>
          <a:lstStyle/>
          <a:p>
            <a:pPr marL="457200" lvl="0" indent="-311150" algn="l" rtl="0">
              <a:lnSpc>
                <a:spcPct val="90000"/>
              </a:lnSpc>
              <a:spcBef>
                <a:spcPts val="0"/>
              </a:spcBef>
              <a:spcAft>
                <a:spcPts val="0"/>
              </a:spcAft>
              <a:buSzPts val="1300"/>
              <a:buFont typeface="Noto Sans Symbols"/>
              <a:buChar char="❖"/>
            </a:pPr>
            <a:r>
              <a:rPr lang="en-US" sz="1600" b="1"/>
              <a:t>Radio Waves:</a:t>
            </a:r>
            <a:r>
              <a:rPr lang="en-US" sz="1600"/>
              <a:t> </a:t>
            </a:r>
            <a:r>
              <a:rPr lang="en-US" sz="1400"/>
              <a:t>These are the largest waves. We use them for broadcasting radio shows, TV programs, and even for cell phone signals.  Where would you be without them?</a:t>
            </a:r>
            <a:endParaRPr/>
          </a:p>
          <a:p>
            <a:pPr marL="457200" lvl="0" indent="-311150" algn="l" rtl="0">
              <a:lnSpc>
                <a:spcPct val="90000"/>
              </a:lnSpc>
              <a:spcBef>
                <a:spcPts val="0"/>
              </a:spcBef>
              <a:spcAft>
                <a:spcPts val="0"/>
              </a:spcAft>
              <a:buSzPts val="1300"/>
              <a:buFont typeface="Noto Sans Symbols"/>
              <a:buChar char="❖"/>
            </a:pPr>
            <a:r>
              <a:rPr lang="en-US" sz="1600" b="1"/>
              <a:t>Microwaves:</a:t>
            </a:r>
            <a:r>
              <a:rPr lang="en-US" sz="1600"/>
              <a:t> </a:t>
            </a:r>
            <a:r>
              <a:rPr lang="en-US" sz="1400"/>
              <a:t>These are the speedy chefs of the spectrum. They heat up our food in microwave ovens and help satellites communicate with Earth.</a:t>
            </a:r>
            <a:endParaRPr/>
          </a:p>
          <a:p>
            <a:pPr marL="457200" lvl="0" indent="-311150" algn="l" rtl="0">
              <a:lnSpc>
                <a:spcPct val="90000"/>
              </a:lnSpc>
              <a:spcBef>
                <a:spcPts val="0"/>
              </a:spcBef>
              <a:spcAft>
                <a:spcPts val="0"/>
              </a:spcAft>
              <a:buSzPts val="1300"/>
              <a:buFont typeface="Noto Sans Symbols"/>
              <a:buChar char="❖"/>
            </a:pPr>
            <a:r>
              <a:rPr lang="en-US" sz="1600" b="1"/>
              <a:t>Infrared:</a:t>
            </a:r>
            <a:r>
              <a:rPr lang="en-US" sz="1600"/>
              <a:t> </a:t>
            </a:r>
            <a:r>
              <a:rPr lang="en-US" sz="1400"/>
              <a:t>These are the heat-seeking waves. You can't see them, but you can feel them as warmth. They're used in remote controls, night vision goggles, and even to study distant stars.</a:t>
            </a:r>
            <a:endParaRPr/>
          </a:p>
          <a:p>
            <a:pPr marL="457200" lvl="0" indent="-311150" algn="l" rtl="0">
              <a:lnSpc>
                <a:spcPct val="90000"/>
              </a:lnSpc>
              <a:spcBef>
                <a:spcPts val="0"/>
              </a:spcBef>
              <a:spcAft>
                <a:spcPts val="0"/>
              </a:spcAft>
              <a:buSzPts val="1300"/>
              <a:buFont typeface="Noto Sans Symbols"/>
              <a:buChar char="❖"/>
            </a:pPr>
            <a:r>
              <a:rPr lang="en-US" sz="1600" b="1"/>
              <a:t>Visible Light:</a:t>
            </a:r>
            <a:r>
              <a:rPr lang="en-US" sz="1600"/>
              <a:t> </a:t>
            </a:r>
            <a:r>
              <a:rPr lang="en-US" sz="1400"/>
              <a:t>This is the part of the spectrum we can see with our eyes, from red to violet. It helps us see the world around us and enjoy beautiful colors.</a:t>
            </a:r>
            <a:endParaRPr/>
          </a:p>
          <a:p>
            <a:pPr marL="457200" lvl="0" indent="-311150" algn="l" rtl="0">
              <a:lnSpc>
                <a:spcPct val="90000"/>
              </a:lnSpc>
              <a:spcBef>
                <a:spcPts val="0"/>
              </a:spcBef>
              <a:spcAft>
                <a:spcPts val="0"/>
              </a:spcAft>
              <a:buSzPts val="1300"/>
              <a:buFont typeface="Noto Sans Symbols"/>
              <a:buChar char="❖"/>
            </a:pPr>
            <a:r>
              <a:rPr lang="en-US" sz="1600" b="1"/>
              <a:t>Ultraviolet (UV) Light:</a:t>
            </a:r>
            <a:r>
              <a:rPr lang="en-US" sz="1600"/>
              <a:t> </a:t>
            </a:r>
            <a:r>
              <a:rPr lang="en-US" sz="1400"/>
              <a:t>These are the sun's rays that can give us a tan or a sunburn. They're also used to kill germs and sterilize medical equipment.</a:t>
            </a:r>
            <a:endParaRPr/>
          </a:p>
          <a:p>
            <a:pPr marL="457200" lvl="0" indent="-311150" algn="l" rtl="0">
              <a:lnSpc>
                <a:spcPct val="90000"/>
              </a:lnSpc>
              <a:spcBef>
                <a:spcPts val="0"/>
              </a:spcBef>
              <a:spcAft>
                <a:spcPts val="0"/>
              </a:spcAft>
              <a:buSzPts val="1300"/>
              <a:buFont typeface="Noto Sans Symbols"/>
              <a:buChar char="❖"/>
            </a:pPr>
            <a:r>
              <a:rPr lang="en-US" sz="1600" b="1"/>
              <a:t>X-rays:</a:t>
            </a:r>
            <a:r>
              <a:rPr lang="en-US" sz="1600"/>
              <a:t> </a:t>
            </a:r>
            <a:r>
              <a:rPr lang="en-US" sz="1400"/>
              <a:t>These are the powerful waves that can pass through our bodies to create images of our bones and teeth. Doctors use them to diagnose illnesses.</a:t>
            </a:r>
            <a:endParaRPr/>
          </a:p>
          <a:p>
            <a:pPr marL="457200" lvl="0" indent="-311150" algn="l" rtl="0">
              <a:lnSpc>
                <a:spcPct val="90000"/>
              </a:lnSpc>
              <a:spcBef>
                <a:spcPts val="0"/>
              </a:spcBef>
              <a:spcAft>
                <a:spcPts val="0"/>
              </a:spcAft>
              <a:buSzPts val="1300"/>
              <a:buFont typeface="Noto Sans Symbols"/>
              <a:buChar char="❖"/>
            </a:pPr>
            <a:r>
              <a:rPr lang="en-US" sz="1600" b="1"/>
              <a:t>Gamma Rays:</a:t>
            </a:r>
            <a:r>
              <a:rPr lang="en-US" sz="1600"/>
              <a:t> </a:t>
            </a:r>
            <a:r>
              <a:rPr lang="en-US" sz="1400"/>
              <a:t>These are the most energetic waves in the spectrum. They're used to treat cancer and sterilize food.</a:t>
            </a:r>
            <a:endParaRPr/>
          </a:p>
          <a:p>
            <a:pPr marL="146050" lvl="0" indent="0" algn="l" rtl="0">
              <a:lnSpc>
                <a:spcPct val="90000"/>
              </a:lnSpc>
              <a:spcBef>
                <a:spcPts val="0"/>
              </a:spcBef>
              <a:spcAft>
                <a:spcPts val="0"/>
              </a:spcAft>
              <a:buSzPts val="1300"/>
              <a:buNone/>
            </a:pPr>
            <a:endParaRPr sz="1400"/>
          </a:p>
          <a:p>
            <a:pPr marL="146050" lvl="0" indent="0" algn="l" rtl="0">
              <a:lnSpc>
                <a:spcPct val="90000"/>
              </a:lnSpc>
              <a:spcBef>
                <a:spcPts val="0"/>
              </a:spcBef>
              <a:spcAft>
                <a:spcPts val="0"/>
              </a:spcAft>
              <a:buSzPts val="1300"/>
              <a:buNone/>
            </a:pPr>
            <a:r>
              <a:rPr lang="en-US" sz="1600"/>
              <a:t>So, the electromagnetic spectrum is like a toolbox with different tools for different jobs. We use these waves to communicate, to explore the universe, and to improve our lives in countless ways!</a:t>
            </a:r>
            <a:endParaRPr/>
          </a:p>
        </p:txBody>
      </p:sp>
      <p:sp>
        <p:nvSpPr>
          <p:cNvPr id="416" name="Google Shape;416;p51"/>
          <p:cNvSpPr txBox="1"/>
          <p:nvPr/>
        </p:nvSpPr>
        <p:spPr>
          <a:xfrm>
            <a:off x="108500" y="727967"/>
            <a:ext cx="8520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8.8B – Explain the use of electromagnetic waves in applications such as radiation therapy, wireless technologies, fiber optics, microwaves, ultraviolet sterilization, astronomical observations, and x-rays.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2"/>
          <p:cNvSpPr txBox="1">
            <a:spLocks noGrp="1"/>
          </p:cNvSpPr>
          <p:nvPr>
            <p:ph type="title"/>
          </p:nvPr>
        </p:nvSpPr>
        <p:spPr>
          <a:xfrm>
            <a:off x="108500" y="138000"/>
            <a:ext cx="85206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3600">
                <a:latin typeface="Calibri"/>
                <a:ea typeface="Calibri"/>
                <a:cs typeface="Calibri"/>
                <a:sym typeface="Calibri"/>
              </a:rPr>
              <a:t>So what do we do with it?</a:t>
            </a:r>
            <a:endParaRPr sz="3600">
              <a:latin typeface="Calibri"/>
              <a:ea typeface="Calibri"/>
              <a:cs typeface="Calibri"/>
              <a:sym typeface="Calibri"/>
            </a:endParaRPr>
          </a:p>
        </p:txBody>
      </p:sp>
      <p:sp>
        <p:nvSpPr>
          <p:cNvPr id="422" name="Google Shape;422;p52"/>
          <p:cNvSpPr txBox="1"/>
          <p:nvPr/>
        </p:nvSpPr>
        <p:spPr>
          <a:xfrm>
            <a:off x="108500" y="727967"/>
            <a:ext cx="8520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8.8B – Explain the use of electromagnetic waves in applications such as radiation therapy, wireless technologies,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fiber optics, microwaves, ultraviolet sterilization, astronomical observations, and x-rays. </a:t>
            </a:r>
            <a:endParaRPr/>
          </a:p>
        </p:txBody>
      </p:sp>
      <p:sp>
        <p:nvSpPr>
          <p:cNvPr id="423" name="Google Shape;423;p52"/>
          <p:cNvSpPr txBox="1">
            <a:spLocks noGrp="1"/>
          </p:cNvSpPr>
          <p:nvPr>
            <p:ph type="body" idx="1"/>
          </p:nvPr>
        </p:nvSpPr>
        <p:spPr>
          <a:xfrm>
            <a:off x="235882" y="1282239"/>
            <a:ext cx="7688700" cy="676500"/>
          </a:xfrm>
          <a:prstGeom prst="rect">
            <a:avLst/>
          </a:prstGeom>
          <a:noFill/>
          <a:ln>
            <a:noFill/>
          </a:ln>
        </p:spPr>
        <p:txBody>
          <a:bodyPr spcFirstLastPara="1" wrap="square" lIns="91425" tIns="91425" rIns="91425" bIns="91425" anchor="t" anchorCtr="0">
            <a:noAutofit/>
          </a:bodyPr>
          <a:lstStyle/>
          <a:p>
            <a:pPr marL="146050" lvl="0" indent="0" algn="l" rtl="0">
              <a:lnSpc>
                <a:spcPct val="90000"/>
              </a:lnSpc>
              <a:spcBef>
                <a:spcPts val="0"/>
              </a:spcBef>
              <a:spcAft>
                <a:spcPts val="0"/>
              </a:spcAft>
              <a:buSzPts val="1300"/>
              <a:buNone/>
            </a:pPr>
            <a:r>
              <a:rPr lang="en-US"/>
              <a:t>Many of these waves can also tell us so much more about our universe.  Take a look at these images and see which one you'd rather study.  Same place, different views!</a:t>
            </a:r>
            <a:endParaRPr/>
          </a:p>
        </p:txBody>
      </p:sp>
      <p:pic>
        <p:nvPicPr>
          <p:cNvPr id="424" name="Google Shape;424;p52" descr="Guide to the Electromagnetic Spectrum in Astronomy | astrobites"/>
          <p:cNvPicPr preferRelativeResize="0"/>
          <p:nvPr/>
        </p:nvPicPr>
        <p:blipFill rotWithShape="1">
          <a:blip r:embed="rId3">
            <a:alphaModFix/>
          </a:blip>
          <a:srcRect/>
          <a:stretch/>
        </p:blipFill>
        <p:spPr>
          <a:xfrm>
            <a:off x="2214563" y="2031317"/>
            <a:ext cx="3571874" cy="2809652"/>
          </a:xfrm>
          <a:prstGeom prst="rect">
            <a:avLst/>
          </a:prstGeom>
          <a:noFill/>
          <a:ln>
            <a:noFill/>
          </a:ln>
        </p:spPr>
      </p:pic>
      <p:pic>
        <p:nvPicPr>
          <p:cNvPr id="425" name="Google Shape;425;p52"/>
          <p:cNvPicPr preferRelativeResize="0"/>
          <p:nvPr/>
        </p:nvPicPr>
        <p:blipFill>
          <a:blip r:embed="rId4">
            <a:alphaModFix/>
          </a:blip>
          <a:stretch>
            <a:fillRect/>
          </a:stretch>
        </p:blipFill>
        <p:spPr>
          <a:xfrm flipH="1">
            <a:off x="7924575" y="57850"/>
            <a:ext cx="1023200" cy="127774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53"/>
          <p:cNvPicPr preferRelativeResize="0"/>
          <p:nvPr/>
        </p:nvPicPr>
        <p:blipFill>
          <a:blip r:embed="rId3">
            <a:alphaModFix/>
          </a:blip>
          <a:stretch>
            <a:fillRect/>
          </a:stretch>
        </p:blipFill>
        <p:spPr>
          <a:xfrm flipH="1">
            <a:off x="6828776" y="8339"/>
            <a:ext cx="2219325" cy="1076325"/>
          </a:xfrm>
          <a:prstGeom prst="rect">
            <a:avLst/>
          </a:prstGeom>
          <a:noFill/>
          <a:ln>
            <a:noFill/>
          </a:ln>
        </p:spPr>
      </p:pic>
      <p:sp>
        <p:nvSpPr>
          <p:cNvPr id="431" name="Google Shape;431;p53"/>
          <p:cNvSpPr txBox="1">
            <a:spLocks noGrp="1"/>
          </p:cNvSpPr>
          <p:nvPr>
            <p:ph type="title"/>
          </p:nvPr>
        </p:nvSpPr>
        <p:spPr>
          <a:xfrm>
            <a:off x="108500" y="138000"/>
            <a:ext cx="85206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3600">
                <a:latin typeface="Calibri"/>
                <a:ea typeface="Calibri"/>
                <a:cs typeface="Calibri"/>
                <a:sym typeface="Calibri"/>
              </a:rPr>
              <a:t>So what do we do with it?</a:t>
            </a:r>
            <a:endParaRPr sz="3600">
              <a:latin typeface="Calibri"/>
              <a:ea typeface="Calibri"/>
              <a:cs typeface="Calibri"/>
              <a:sym typeface="Calibri"/>
            </a:endParaRPr>
          </a:p>
        </p:txBody>
      </p:sp>
      <p:sp>
        <p:nvSpPr>
          <p:cNvPr id="432" name="Google Shape;432;p53"/>
          <p:cNvSpPr txBox="1"/>
          <p:nvPr/>
        </p:nvSpPr>
        <p:spPr>
          <a:xfrm>
            <a:off x="108500" y="794766"/>
            <a:ext cx="8520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8.8B – Explain the use of electromagnetic waves in applications such as radiation therapy,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wireless technologies, fiber optics, microwaves, ultraviolet sterilization, astronomical observations, and x-rays. </a:t>
            </a:r>
            <a:endParaRPr/>
          </a:p>
        </p:txBody>
      </p:sp>
      <p:sp>
        <p:nvSpPr>
          <p:cNvPr id="433" name="Google Shape;433;p53"/>
          <p:cNvSpPr txBox="1">
            <a:spLocks noGrp="1"/>
          </p:cNvSpPr>
          <p:nvPr>
            <p:ph type="body" idx="1"/>
          </p:nvPr>
        </p:nvSpPr>
        <p:spPr>
          <a:xfrm>
            <a:off x="235874" y="1469332"/>
            <a:ext cx="8758800" cy="3467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300"/>
              <a:buNone/>
            </a:pPr>
            <a:r>
              <a:rPr lang="en-US" sz="1800"/>
              <a:t>Here are just a few careers that use these waves!</a:t>
            </a:r>
            <a:endParaRPr sz="1800"/>
          </a:p>
          <a:p>
            <a:pPr marL="146050" lvl="0" indent="0" algn="l" rtl="0">
              <a:lnSpc>
                <a:spcPct val="90000"/>
              </a:lnSpc>
              <a:spcBef>
                <a:spcPts val="0"/>
              </a:spcBef>
              <a:spcAft>
                <a:spcPts val="0"/>
              </a:spcAft>
              <a:buSzPts val="1300"/>
              <a:buNone/>
            </a:pPr>
            <a:endParaRPr/>
          </a:p>
          <a:p>
            <a:pPr marL="0" lvl="0" indent="0" algn="l" rtl="0">
              <a:lnSpc>
                <a:spcPct val="100000"/>
              </a:lnSpc>
              <a:spcBef>
                <a:spcPts val="0"/>
              </a:spcBef>
              <a:spcAft>
                <a:spcPts val="0"/>
              </a:spcAft>
              <a:buNone/>
            </a:pPr>
            <a:r>
              <a:rPr lang="en-US" sz="1800" b="1">
                <a:solidFill>
                  <a:srgbClr val="000000"/>
                </a:solidFill>
                <a:latin typeface="Arial"/>
                <a:ea typeface="Arial"/>
                <a:cs typeface="Arial"/>
                <a:sym typeface="Arial"/>
              </a:rPr>
              <a:t>Electrical/Electronics Engineer			Optical Engineer/Photonics</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800" b="1">
                <a:solidFill>
                  <a:srgbClr val="000000"/>
                </a:solidFill>
                <a:latin typeface="Arial"/>
                <a:ea typeface="Arial"/>
                <a:cs typeface="Arial"/>
                <a:sym typeface="Arial"/>
              </a:rPr>
              <a:t>Radiologist / X-Ray Technician			Medical Physicist</a:t>
            </a: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800" b="1">
                <a:solidFill>
                  <a:srgbClr val="000000"/>
                </a:solidFill>
                <a:latin typeface="Arial"/>
                <a:ea typeface="Arial"/>
                <a:cs typeface="Arial"/>
                <a:sym typeface="Arial"/>
              </a:rPr>
              <a:t>Astrophysicist							Satellite/Aerospace Engineer</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800" b="1">
                <a:solidFill>
                  <a:srgbClr val="000000"/>
                </a:solidFill>
                <a:latin typeface="Arial"/>
                <a:ea typeface="Arial"/>
                <a:cs typeface="Arial"/>
                <a:sym typeface="Arial"/>
              </a:rPr>
              <a:t>Acoustic Engineer						</a:t>
            </a:r>
            <a:r>
              <a:rPr lang="en-US" sz="1800" b="1">
                <a:latin typeface="Arial"/>
                <a:ea typeface="Arial"/>
                <a:cs typeface="Arial"/>
                <a:sym typeface="Arial"/>
              </a:rPr>
              <a:t>Physicist</a:t>
            </a: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800" b="1">
                <a:solidFill>
                  <a:srgbClr val="000000"/>
                </a:solidFill>
                <a:latin typeface="Arial"/>
                <a:ea typeface="Arial"/>
                <a:cs typeface="Arial"/>
                <a:sym typeface="Arial"/>
              </a:rPr>
              <a:t>Seismologist (studying earthquakes)		</a:t>
            </a:r>
            <a:r>
              <a:rPr lang="en-US" sz="1800" b="1">
                <a:latin typeface="Arial"/>
                <a:ea typeface="Arial"/>
                <a:cs typeface="Arial"/>
                <a:sym typeface="Arial"/>
              </a:rPr>
              <a:t>Non-Destructive Testing Technician</a:t>
            </a: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800" b="1">
                <a:solidFill>
                  <a:srgbClr val="000000"/>
                </a:solidFill>
                <a:latin typeface="Arial"/>
                <a:ea typeface="Arial"/>
                <a:cs typeface="Arial"/>
                <a:sym typeface="Arial"/>
              </a:rPr>
              <a:t>Geophysicist							Audiologist</a:t>
            </a: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800" b="1">
                <a:latin typeface="Arial"/>
                <a:ea typeface="Arial"/>
                <a:cs typeface="Arial"/>
                <a:sym typeface="Arial"/>
              </a:rPr>
              <a:t>Sonographer / Ultrasound Technician		Sonar Technician	</a:t>
            </a:r>
            <a:endParaRPr sz="1800">
              <a:latin typeface="Arial"/>
              <a:ea typeface="Arial"/>
              <a:cs typeface="Arial"/>
              <a:sym typeface="Arial"/>
            </a:endParaRPr>
          </a:p>
          <a:p>
            <a:pPr marL="0" lvl="0" indent="0" algn="l" rtl="0">
              <a:lnSpc>
                <a:spcPct val="100000"/>
              </a:lnSpc>
              <a:spcBef>
                <a:spcPts val="0"/>
              </a:spcBef>
              <a:spcAft>
                <a:spcPts val="0"/>
              </a:spcAft>
              <a:buNone/>
            </a:pPr>
            <a:r>
              <a:rPr lang="en-US" sz="1800" b="1">
                <a:solidFill>
                  <a:srgbClr val="000000"/>
                </a:solidFill>
                <a:latin typeface="Arial"/>
                <a:ea typeface="Arial"/>
                <a:cs typeface="Arial"/>
                <a:sym typeface="Arial"/>
              </a:rPr>
              <a:t>Meteorologist							Astronomer</a:t>
            </a: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800" b="1">
                <a:solidFill>
                  <a:srgbClr val="000000"/>
                </a:solidFill>
                <a:latin typeface="Arial"/>
                <a:ea typeface="Arial"/>
                <a:cs typeface="Arial"/>
                <a:sym typeface="Arial"/>
              </a:rPr>
              <a:t>Teacher / Physics Professor</a:t>
            </a: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b="1">
              <a:solidFill>
                <a:srgbClr val="000000"/>
              </a:solidFill>
              <a:latin typeface="Arial"/>
              <a:ea typeface="Arial"/>
              <a:cs typeface="Arial"/>
              <a:sym typeface="Arial"/>
            </a:endParaRPr>
          </a:p>
          <a:p>
            <a:pPr marL="146050" lvl="0" indent="0" algn="l" rtl="0">
              <a:lnSpc>
                <a:spcPct val="90000"/>
              </a:lnSpc>
              <a:spcBef>
                <a:spcPts val="0"/>
              </a:spcBef>
              <a:spcAft>
                <a:spcPts val="0"/>
              </a:spcAft>
              <a:buSzPts val="13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4"/>
          <p:cNvSpPr txBox="1">
            <a:spLocks noGrp="1"/>
          </p:cNvSpPr>
          <p:nvPr>
            <p:ph type="title"/>
          </p:nvPr>
        </p:nvSpPr>
        <p:spPr>
          <a:xfrm>
            <a:off x="108500" y="138000"/>
            <a:ext cx="7710600" cy="577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3600">
                <a:latin typeface="Calibri"/>
                <a:ea typeface="Calibri"/>
                <a:cs typeface="Calibri"/>
                <a:sym typeface="Calibri"/>
              </a:rPr>
              <a:t>Commonly Confused…</a:t>
            </a:r>
            <a:endParaRPr sz="3600">
              <a:latin typeface="Calibri"/>
              <a:ea typeface="Calibri"/>
              <a:cs typeface="Calibri"/>
              <a:sym typeface="Calibri"/>
            </a:endParaRPr>
          </a:p>
          <a:p>
            <a:pPr marL="0" lvl="0" indent="0" algn="l" rtl="0">
              <a:lnSpc>
                <a:spcPct val="90000"/>
              </a:lnSpc>
              <a:spcBef>
                <a:spcPts val="0"/>
              </a:spcBef>
              <a:spcAft>
                <a:spcPts val="0"/>
              </a:spcAft>
              <a:buSzPts val="2600"/>
              <a:buFont typeface="Calibri"/>
              <a:buNone/>
            </a:pPr>
            <a:r>
              <a:rPr lang="en-US">
                <a:latin typeface="Calibri"/>
                <a:ea typeface="Calibri"/>
                <a:cs typeface="Calibri"/>
                <a:sym typeface="Calibri"/>
              </a:rPr>
              <a:t>What’s the difference between types and properties?</a:t>
            </a:r>
            <a:endParaRPr>
              <a:latin typeface="Calibri"/>
              <a:ea typeface="Calibri"/>
              <a:cs typeface="Calibri"/>
              <a:sym typeface="Calibri"/>
            </a:endParaRPr>
          </a:p>
        </p:txBody>
      </p:sp>
      <p:graphicFrame>
        <p:nvGraphicFramePr>
          <p:cNvPr id="439" name="Google Shape;439;p54"/>
          <p:cNvGraphicFramePr/>
          <p:nvPr/>
        </p:nvGraphicFramePr>
        <p:xfrm>
          <a:off x="1141224" y="1329281"/>
          <a:ext cx="6096000" cy="1696740"/>
        </p:xfrm>
        <a:graphic>
          <a:graphicData uri="http://schemas.openxmlformats.org/drawingml/2006/table">
            <a:tbl>
              <a:tblPr firstRow="1" bandRow="1">
                <a:noFill/>
                <a:tableStyleId>{D498F339-FE98-4439-8096-86098B6D2CFE}</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1" u="none" strike="noStrike" cap="none">
                          <a:solidFill>
                            <a:srgbClr val="000000"/>
                          </a:solidFill>
                        </a:rPr>
                        <a:t>TYPES OF WAVES</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solidFill>
                            <a:srgbClr val="000000"/>
                          </a:solidFill>
                        </a:rPr>
                        <a:t>PROPERTIES OF WAVES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350" u="none" strike="noStrike" cap="none"/>
                        <a:t>2 MAIN TYPES </a:t>
                      </a:r>
                      <a:endParaRPr/>
                    </a:p>
                    <a:p>
                      <a:pPr marL="0" marR="0" lvl="0" indent="0" algn="l" rtl="0">
                        <a:spcBef>
                          <a:spcPts val="0"/>
                        </a:spcBef>
                        <a:spcAft>
                          <a:spcPts val="0"/>
                        </a:spcAft>
                        <a:buNone/>
                      </a:pPr>
                      <a:r>
                        <a:rPr lang="en-US" sz="1350"/>
                        <a:t>– Mechanical vs. Electromagnetic</a:t>
                      </a:r>
                      <a:endParaRPr/>
                    </a:p>
                    <a:p>
                      <a:pPr marL="0" marR="0" lvl="0" indent="0" algn="l" rtl="0">
                        <a:spcBef>
                          <a:spcPts val="0"/>
                        </a:spcBef>
                        <a:spcAft>
                          <a:spcPts val="0"/>
                        </a:spcAft>
                        <a:buNone/>
                      </a:pPr>
                      <a:r>
                        <a:rPr lang="en-US" sz="1350"/>
                        <a:t>Or</a:t>
                      </a:r>
                      <a:endParaRPr/>
                    </a:p>
                    <a:p>
                      <a:pPr marL="0" marR="0" lvl="0" indent="0" algn="l" rtl="0">
                        <a:spcBef>
                          <a:spcPts val="0"/>
                        </a:spcBef>
                        <a:spcAft>
                          <a:spcPts val="0"/>
                        </a:spcAft>
                        <a:buNone/>
                      </a:pPr>
                      <a:r>
                        <a:rPr lang="en-US" sz="1350"/>
                        <a:t>– Longitudinal vs. Transverse</a:t>
                      </a:r>
                      <a:endParaRPr/>
                    </a:p>
                  </a:txBody>
                  <a:tcPr marL="91450" marR="91450" marT="45725" marB="45725"/>
                </a:tc>
                <a:tc>
                  <a:txBody>
                    <a:bodyPr/>
                    <a:lstStyle/>
                    <a:p>
                      <a:pPr marL="0" marR="0" lvl="0" indent="0" algn="l" rtl="0">
                        <a:spcBef>
                          <a:spcPts val="0"/>
                        </a:spcBef>
                        <a:spcAft>
                          <a:spcPts val="0"/>
                        </a:spcAft>
                        <a:buNone/>
                      </a:pPr>
                      <a:r>
                        <a:rPr lang="en-US" sz="1350"/>
                        <a:t>4 PROPERTIES</a:t>
                      </a:r>
                      <a:endParaRPr/>
                    </a:p>
                    <a:p>
                      <a:pPr marL="285750" marR="0" lvl="0" indent="-285750" algn="l" rtl="0">
                        <a:spcBef>
                          <a:spcPts val="0"/>
                        </a:spcBef>
                        <a:spcAft>
                          <a:spcPts val="0"/>
                        </a:spcAft>
                        <a:buClr>
                          <a:schemeClr val="dk1"/>
                        </a:buClr>
                        <a:buSzPts val="1350"/>
                        <a:buFont typeface="Arial"/>
                        <a:buChar char="•"/>
                      </a:pPr>
                      <a:r>
                        <a:rPr lang="en-US" sz="1350"/>
                        <a:t>Amplitude</a:t>
                      </a:r>
                      <a:endParaRPr/>
                    </a:p>
                    <a:p>
                      <a:pPr marL="285750" marR="0" lvl="0" indent="-285750" algn="l" rtl="0">
                        <a:spcBef>
                          <a:spcPts val="0"/>
                        </a:spcBef>
                        <a:spcAft>
                          <a:spcPts val="0"/>
                        </a:spcAft>
                        <a:buClr>
                          <a:schemeClr val="dk1"/>
                        </a:buClr>
                        <a:buSzPts val="1350"/>
                        <a:buFont typeface="Arial"/>
                        <a:buChar char="•"/>
                      </a:pPr>
                      <a:r>
                        <a:rPr lang="en-US" sz="1350"/>
                        <a:t>Wavelength</a:t>
                      </a:r>
                      <a:endParaRPr/>
                    </a:p>
                    <a:p>
                      <a:pPr marL="285750" marR="0" lvl="0" indent="-285750" algn="l" rtl="0">
                        <a:spcBef>
                          <a:spcPts val="0"/>
                        </a:spcBef>
                        <a:spcAft>
                          <a:spcPts val="0"/>
                        </a:spcAft>
                        <a:buClr>
                          <a:schemeClr val="dk1"/>
                        </a:buClr>
                        <a:buSzPts val="1350"/>
                        <a:buFont typeface="Arial"/>
                        <a:buChar char="•"/>
                      </a:pPr>
                      <a:r>
                        <a:rPr lang="en-US" sz="1350"/>
                        <a:t>Frequency</a:t>
                      </a:r>
                      <a:endParaRPr/>
                    </a:p>
                    <a:p>
                      <a:pPr marL="285750" marR="0" lvl="0" indent="-285750" algn="l" rtl="0">
                        <a:spcBef>
                          <a:spcPts val="0"/>
                        </a:spcBef>
                        <a:spcAft>
                          <a:spcPts val="0"/>
                        </a:spcAft>
                        <a:buClr>
                          <a:schemeClr val="dk1"/>
                        </a:buClr>
                        <a:buSzPts val="1350"/>
                        <a:buFont typeface="Arial"/>
                        <a:buChar char="•"/>
                      </a:pPr>
                      <a:r>
                        <a:rPr lang="en-US" sz="1350"/>
                        <a:t>Speed</a:t>
                      </a:r>
                      <a:endParaRPr/>
                    </a:p>
                    <a:p>
                      <a:pPr marL="285750" marR="0" lvl="0" indent="-200025" algn="l" rtl="0">
                        <a:spcBef>
                          <a:spcPts val="0"/>
                        </a:spcBef>
                        <a:spcAft>
                          <a:spcPts val="0"/>
                        </a:spcAft>
                        <a:buClr>
                          <a:schemeClr val="dk1"/>
                        </a:buClr>
                        <a:buSzPts val="1350"/>
                        <a:buFont typeface="Arial"/>
                        <a:buNone/>
                      </a:pPr>
                      <a:endParaRPr sz="1350"/>
                    </a:p>
                  </a:txBody>
                  <a:tcPr marL="91450" marR="91450" marT="45725" marB="45725"/>
                </a:tc>
                <a:extLst>
                  <a:ext uri="{0D108BD9-81ED-4DB2-BD59-A6C34878D82A}">
                    <a16:rowId xmlns:a16="http://schemas.microsoft.com/office/drawing/2014/main" val="10001"/>
                  </a:ext>
                </a:extLst>
              </a:tr>
            </a:tbl>
          </a:graphicData>
        </a:graphic>
      </p:graphicFrame>
      <p:sp>
        <p:nvSpPr>
          <p:cNvPr id="440" name="Google Shape;440;p54"/>
          <p:cNvSpPr txBox="1"/>
          <p:nvPr/>
        </p:nvSpPr>
        <p:spPr>
          <a:xfrm>
            <a:off x="428019" y="3183783"/>
            <a:ext cx="85485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Students often confuse these and need to be able to differentiate.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To measure the SPEED of a wave, the formula is;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Speed of a wave (v) = Frequency (f) x Wavelength (λ)                   1 Hz = 1 cycles or vibrations  per second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 if a wave’s frequency is 10 cycles / second and its wavelength is 2 meters, its speed is 20 Hz</a:t>
            </a:r>
            <a:endParaRPr/>
          </a:p>
        </p:txBody>
      </p:sp>
      <p:pic>
        <p:nvPicPr>
          <p:cNvPr id="441" name="Google Shape;441;p54" descr="low angle view of a signboard with the speed limit on it (Provided by Getty Images)"/>
          <p:cNvPicPr preferRelativeResize="0"/>
          <p:nvPr/>
        </p:nvPicPr>
        <p:blipFill rotWithShape="1">
          <a:blip r:embed="rId3">
            <a:alphaModFix/>
          </a:blip>
          <a:srcRect t="17647" b="22429"/>
          <a:stretch/>
        </p:blipFill>
        <p:spPr>
          <a:xfrm>
            <a:off x="7751450" y="138000"/>
            <a:ext cx="1225075" cy="1103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5"/>
          <p:cNvSpPr txBox="1">
            <a:spLocks noGrp="1"/>
          </p:cNvSpPr>
          <p:nvPr>
            <p:ph type="title"/>
          </p:nvPr>
        </p:nvSpPr>
        <p:spPr>
          <a:xfrm>
            <a:off x="653250" y="556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4000">
                <a:latin typeface="Calibri"/>
                <a:ea typeface="Calibri"/>
                <a:cs typeface="Calibri"/>
                <a:sym typeface="Calibri"/>
              </a:rPr>
              <a:t>Collaboration</a:t>
            </a:r>
            <a:endParaRPr sz="4000">
              <a:latin typeface="Calibri"/>
              <a:ea typeface="Calibri"/>
              <a:cs typeface="Calibri"/>
              <a:sym typeface="Calibri"/>
            </a:endParaRPr>
          </a:p>
        </p:txBody>
      </p:sp>
      <p:sp>
        <p:nvSpPr>
          <p:cNvPr id="447" name="Google Shape;447;p55"/>
          <p:cNvSpPr txBox="1">
            <a:spLocks noGrp="1"/>
          </p:cNvSpPr>
          <p:nvPr>
            <p:ph type="body" idx="1"/>
          </p:nvPr>
        </p:nvSpPr>
        <p:spPr>
          <a:xfrm>
            <a:off x="337100" y="1318450"/>
            <a:ext cx="8520600" cy="3402900"/>
          </a:xfrm>
          <a:prstGeom prst="rect">
            <a:avLst/>
          </a:prstGeom>
          <a:noFill/>
          <a:ln>
            <a:noFill/>
          </a:ln>
        </p:spPr>
        <p:txBody>
          <a:bodyPr spcFirstLastPara="1" wrap="square" lIns="91425" tIns="91425" rIns="91425" bIns="91425" anchor="t" anchorCtr="0">
            <a:noAutofit/>
          </a:bodyPr>
          <a:lstStyle/>
          <a:p>
            <a:pPr marL="567720" lvl="0" indent="-457200" algn="l" rtl="0">
              <a:lnSpc>
                <a:spcPct val="100000"/>
              </a:lnSpc>
              <a:spcBef>
                <a:spcPts val="0"/>
              </a:spcBef>
              <a:spcAft>
                <a:spcPts val="0"/>
              </a:spcAft>
              <a:buClr>
                <a:srgbClr val="2DA2BF"/>
              </a:buClr>
              <a:buSzPts val="1836"/>
              <a:buFont typeface="Noto Sans Symbols"/>
              <a:buChar char="❖"/>
            </a:pPr>
            <a:r>
              <a:rPr lang="en-US" sz="2700">
                <a:solidFill>
                  <a:srgbClr val="325576"/>
                </a:solidFill>
                <a:latin typeface="Rambla"/>
                <a:ea typeface="Rambla"/>
                <a:cs typeface="Rambla"/>
                <a:sym typeface="Rambla"/>
              </a:rPr>
              <a:t>Drawings for freebies for your classroom</a:t>
            </a:r>
            <a:endParaRPr/>
          </a:p>
          <a:p>
            <a:pPr marL="567720" lvl="0" indent="-457200" algn="l" rtl="0">
              <a:lnSpc>
                <a:spcPct val="100000"/>
              </a:lnSpc>
              <a:spcBef>
                <a:spcPts val="0"/>
              </a:spcBef>
              <a:spcAft>
                <a:spcPts val="0"/>
              </a:spcAft>
              <a:buClr>
                <a:srgbClr val="2DA2BF"/>
              </a:buClr>
              <a:buSzPts val="1836"/>
              <a:buFont typeface="Noto Sans Symbols"/>
              <a:buChar char="❖"/>
            </a:pPr>
            <a:r>
              <a:rPr lang="en-US" sz="2700">
                <a:solidFill>
                  <a:srgbClr val="325576"/>
                </a:solidFill>
                <a:latin typeface="Rambla"/>
                <a:ea typeface="Rambla"/>
                <a:cs typeface="Rambla"/>
                <a:sym typeface="Rambla"/>
              </a:rPr>
              <a:t>Any questions, comments, or suggestions?</a:t>
            </a:r>
            <a:endParaRPr sz="1800">
              <a:solidFill>
                <a:srgbClr val="000000"/>
              </a:solidFill>
              <a:latin typeface="Arial"/>
              <a:ea typeface="Arial"/>
              <a:cs typeface="Arial"/>
              <a:sym typeface="Arial"/>
            </a:endParaRPr>
          </a:p>
          <a:p>
            <a:pPr marL="568325" lvl="0" indent="-457200" algn="l" rtl="0">
              <a:lnSpc>
                <a:spcPct val="100000"/>
              </a:lnSpc>
              <a:spcBef>
                <a:spcPts val="0"/>
              </a:spcBef>
              <a:spcAft>
                <a:spcPts val="0"/>
              </a:spcAft>
              <a:buClr>
                <a:srgbClr val="2DA2BF"/>
              </a:buClr>
              <a:buSzPts val="1836"/>
              <a:buFont typeface="Noto Sans Symbols"/>
              <a:buChar char="❖"/>
            </a:pPr>
            <a:r>
              <a:rPr lang="en-US" sz="2700">
                <a:solidFill>
                  <a:srgbClr val="325576"/>
                </a:solidFill>
                <a:latin typeface="Rambla"/>
                <a:ea typeface="Rambla"/>
                <a:cs typeface="Rambla"/>
                <a:sym typeface="Rambla"/>
              </a:rPr>
              <a:t>Alternate ideas to teach these concepts?</a:t>
            </a:r>
            <a:endParaRPr sz="1800">
              <a:solidFill>
                <a:srgbClr val="000000"/>
              </a:solidFill>
              <a:latin typeface="Arial"/>
              <a:ea typeface="Arial"/>
              <a:cs typeface="Arial"/>
              <a:sym typeface="Arial"/>
            </a:endParaRPr>
          </a:p>
          <a:p>
            <a:pPr marL="567720" lvl="0" indent="-457200" algn="l" rtl="0">
              <a:lnSpc>
                <a:spcPct val="100000"/>
              </a:lnSpc>
              <a:spcBef>
                <a:spcPts val="0"/>
              </a:spcBef>
              <a:spcAft>
                <a:spcPts val="0"/>
              </a:spcAft>
              <a:buClr>
                <a:srgbClr val="2DA2BF"/>
              </a:buClr>
              <a:buSzPts val="1836"/>
              <a:buFont typeface="Noto Sans Symbols"/>
              <a:buChar char="❖"/>
            </a:pPr>
            <a:r>
              <a:rPr lang="en-US" sz="2700">
                <a:solidFill>
                  <a:srgbClr val="325576"/>
                </a:solidFill>
                <a:latin typeface="Rambla"/>
                <a:ea typeface="Rambla"/>
                <a:cs typeface="Rambla"/>
                <a:sym typeface="Rambla"/>
              </a:rPr>
              <a:t>Please don’t forget to place everything back into the pencil boxes before you leave.</a:t>
            </a:r>
            <a:endParaRPr sz="1800">
              <a:solidFill>
                <a:srgbClr val="000000"/>
              </a:solidFill>
              <a:latin typeface="Arial"/>
              <a:ea typeface="Arial"/>
              <a:cs typeface="Arial"/>
              <a:sym typeface="Arial"/>
            </a:endParaRPr>
          </a:p>
          <a:p>
            <a:pPr marL="365760" lvl="0" indent="-255239" algn="ctr" rtl="0">
              <a:lnSpc>
                <a:spcPct val="100000"/>
              </a:lnSpc>
              <a:spcBef>
                <a:spcPts val="0"/>
              </a:spcBef>
              <a:spcAft>
                <a:spcPts val="0"/>
              </a:spcAft>
              <a:buClr>
                <a:srgbClr val="000000"/>
              </a:buClr>
              <a:buSzPts val="1300"/>
              <a:buFont typeface="Arial"/>
              <a:buNone/>
            </a:pPr>
            <a:endParaRPr sz="1800">
              <a:solidFill>
                <a:srgbClr val="000000"/>
              </a:solidFill>
              <a:latin typeface="Arial"/>
              <a:ea typeface="Arial"/>
              <a:cs typeface="Arial"/>
              <a:sym typeface="Arial"/>
            </a:endParaRPr>
          </a:p>
          <a:p>
            <a:pPr marL="365760" lvl="0" indent="-255239" algn="ctr" rtl="0">
              <a:lnSpc>
                <a:spcPct val="100000"/>
              </a:lnSpc>
              <a:spcBef>
                <a:spcPts val="0"/>
              </a:spcBef>
              <a:spcAft>
                <a:spcPts val="0"/>
              </a:spcAft>
              <a:buClr>
                <a:srgbClr val="000000"/>
              </a:buClr>
              <a:buSzPts val="1300"/>
              <a:buFont typeface="Arial"/>
              <a:buNone/>
            </a:pPr>
            <a:r>
              <a:rPr lang="en-US" sz="2700">
                <a:solidFill>
                  <a:srgbClr val="325576"/>
                </a:solidFill>
                <a:latin typeface="Rambla"/>
                <a:ea typeface="Rambla"/>
                <a:cs typeface="Rambla"/>
                <a:sym typeface="Rambla"/>
              </a:rPr>
              <a:t>THANK YOU FOR COMING!!! </a:t>
            </a:r>
            <a:endParaRPr sz="1800">
              <a:solidFill>
                <a:srgbClr val="000000"/>
              </a:solidFill>
              <a:latin typeface="Arial"/>
              <a:ea typeface="Arial"/>
              <a:cs typeface="Arial"/>
              <a:sym typeface="Arial"/>
            </a:endParaRPr>
          </a:p>
          <a:p>
            <a:pPr marL="365760" lvl="0" indent="-255239" algn="ctr" rtl="0">
              <a:lnSpc>
                <a:spcPct val="100000"/>
              </a:lnSpc>
              <a:spcBef>
                <a:spcPts val="0"/>
              </a:spcBef>
              <a:spcAft>
                <a:spcPts val="0"/>
              </a:spcAft>
              <a:buClr>
                <a:srgbClr val="000000"/>
              </a:buClr>
              <a:buSzPts val="1300"/>
              <a:buFont typeface="Arial"/>
              <a:buNone/>
            </a:pPr>
            <a:r>
              <a:rPr lang="en-US" sz="2700">
                <a:solidFill>
                  <a:srgbClr val="325576"/>
                </a:solidFill>
                <a:latin typeface="Rambla"/>
                <a:ea typeface="Rambla"/>
                <a:cs typeface="Rambla"/>
                <a:sym typeface="Rambla"/>
              </a:rPr>
              <a:t>Let’s shine the light on WAVES!</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6"/>
          <p:cNvSpPr txBox="1">
            <a:spLocks noGrp="1"/>
          </p:cNvSpPr>
          <p:nvPr>
            <p:ph type="title" idx="4294967295"/>
          </p:nvPr>
        </p:nvSpPr>
        <p:spPr>
          <a:xfrm>
            <a:off x="127348" y="69405"/>
            <a:ext cx="4777800" cy="1302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200"/>
              <a:buFont typeface="Calibri"/>
              <a:buNone/>
            </a:pPr>
            <a:r>
              <a:rPr lang="en-US" sz="3200">
                <a:latin typeface="Calibri"/>
                <a:ea typeface="Calibri"/>
                <a:cs typeface="Calibri"/>
                <a:sym typeface="Calibri"/>
              </a:rPr>
              <a:t>Thank you!</a:t>
            </a:r>
            <a:endParaRPr sz="3200">
              <a:latin typeface="Calibri"/>
              <a:ea typeface="Calibri"/>
              <a:cs typeface="Calibri"/>
              <a:sym typeface="Calibri"/>
            </a:endParaRPr>
          </a:p>
          <a:p>
            <a:pPr marL="109800" lvl="0" indent="0" algn="l" rtl="0">
              <a:lnSpc>
                <a:spcPct val="90000"/>
              </a:lnSpc>
              <a:spcBef>
                <a:spcPts val="1600"/>
              </a:spcBef>
              <a:spcAft>
                <a:spcPts val="0"/>
              </a:spcAft>
              <a:buClr>
                <a:srgbClr val="000000"/>
              </a:buClr>
              <a:buSzPts val="2100"/>
              <a:buFont typeface="Arial"/>
              <a:buNone/>
            </a:pPr>
            <a:r>
              <a:rPr lang="en-US" sz="1600" b="0">
                <a:latin typeface="Rambla"/>
                <a:ea typeface="Rambla"/>
                <a:cs typeface="Rambla"/>
                <a:sym typeface="Rambla"/>
              </a:rPr>
              <a:t>Julie Rhea, Bland ISD      </a:t>
            </a:r>
            <a:r>
              <a:rPr lang="en-US" sz="1600" b="0" u="sng">
                <a:solidFill>
                  <a:schemeClr val="hlink"/>
                </a:solidFill>
                <a:latin typeface="Rambla"/>
                <a:ea typeface="Rambla"/>
                <a:cs typeface="Rambla"/>
                <a:sym typeface="Rambla"/>
                <a:hlinkClick r:id="rId3"/>
              </a:rPr>
              <a:t>julie.rhea@blandisd.org</a:t>
            </a:r>
            <a:endParaRPr sz="1600" b="0">
              <a:solidFill>
                <a:srgbClr val="325576"/>
              </a:solidFill>
              <a:latin typeface="Rambla"/>
              <a:ea typeface="Rambla"/>
              <a:cs typeface="Rambla"/>
              <a:sym typeface="Rambla"/>
            </a:endParaRPr>
          </a:p>
        </p:txBody>
      </p:sp>
      <p:pic>
        <p:nvPicPr>
          <p:cNvPr id="453" name="Google Shape;453;p56"/>
          <p:cNvPicPr preferRelativeResize="0"/>
          <p:nvPr/>
        </p:nvPicPr>
        <p:blipFill rotWithShape="1">
          <a:blip r:embed="rId4">
            <a:alphaModFix/>
          </a:blip>
          <a:srcRect/>
          <a:stretch/>
        </p:blipFill>
        <p:spPr>
          <a:xfrm>
            <a:off x="6119500" y="85075"/>
            <a:ext cx="3024500" cy="2427725"/>
          </a:xfrm>
          <a:prstGeom prst="rect">
            <a:avLst/>
          </a:prstGeom>
          <a:noFill/>
          <a:ln>
            <a:noFill/>
          </a:ln>
        </p:spPr>
      </p:pic>
      <p:sp>
        <p:nvSpPr>
          <p:cNvPr id="454" name="Google Shape;454;p56"/>
          <p:cNvSpPr txBox="1"/>
          <p:nvPr/>
        </p:nvSpPr>
        <p:spPr>
          <a:xfrm>
            <a:off x="127350" y="1161575"/>
            <a:ext cx="8266500" cy="403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2DA2BF"/>
                </a:solidFill>
                <a:latin typeface="Arial"/>
                <a:ea typeface="Arial"/>
                <a:cs typeface="Arial"/>
                <a:sym typeface="Arial"/>
              </a:rPr>
              <a:t>LINKS</a:t>
            </a:r>
            <a:r>
              <a:rPr lang="en-US"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Free clipart from PhillipMartin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http://a2z.phillipmartin.info/index.htm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EM Lab (matching game) from www.MissDoctorBailer.com</a:t>
            </a:r>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https://oPhysics.com/t3.html</a:t>
            </a:r>
            <a:r>
              <a:rPr lang="en-US" sz="1400" b="0" i="0" u="none" strike="noStrike" cap="none">
                <a:solidFill>
                  <a:srgbClr val="000000"/>
                </a:solidFill>
                <a:latin typeface="Arial"/>
                <a:ea typeface="Arial"/>
                <a:cs typeface="Arial"/>
                <a:sym typeface="Arial"/>
              </a:rPr>
              <a:t>  (can create free wave diagrams)</a:t>
            </a:r>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https://phet.Colorado.edu/sims/html/waves-intro/latest/waves-intro_all.html?authuser=0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https://docs.google.com/presentation/d/1en0P_5G1wsrmdkOHi5RMVMkMMr-nz53Lv37lLE4gUDI/edit?usp=sharing</a:t>
            </a:r>
            <a:r>
              <a:rPr lang="en-US" sz="1400" b="0" i="0" u="none" strike="noStrike" cap="none">
                <a:solidFill>
                  <a:srgbClr val="000000"/>
                </a:solidFill>
                <a:latin typeface="Arial"/>
                <a:ea typeface="Arial"/>
                <a:cs typeface="Arial"/>
                <a:sym typeface="Arial"/>
              </a:rPr>
              <a:t>              EM waves Venn Diagram – J. Rhea</a:t>
            </a:r>
            <a:endParaRPr/>
          </a:p>
          <a:p>
            <a:pPr marL="0" marR="0" lvl="0" indent="0" algn="l" rtl="0">
              <a:lnSpc>
                <a:spcPct val="100000"/>
              </a:lnSpc>
              <a:spcBef>
                <a:spcPts val="0"/>
              </a:spcBef>
              <a:spcAft>
                <a:spcPts val="0"/>
              </a:spcAft>
              <a:buNone/>
            </a:pPr>
            <a:r>
              <a:rPr lang="en-US" sz="1400" b="0" i="0" u="none" strike="noStrike" cap="none">
                <a:solidFill>
                  <a:srgbClr val="2DA2BF"/>
                </a:solidFill>
                <a:latin typeface="Arial"/>
                <a:ea typeface="Arial"/>
                <a:cs typeface="Arial"/>
                <a:sym typeface="Arial"/>
              </a:rPr>
              <a:t>Videos</a:t>
            </a:r>
            <a:r>
              <a:rPr lang="en-US"/>
              <a:t>:</a:t>
            </a:r>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https://youtu.be/KWzyQKcJBYg?si+wQLJw_OngOWuaQNc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10">
                  <a:extLst>
                    <a:ext uri="{A12FA001-AC4F-418D-AE19-62706E023703}">
                      <ahyp:hlinkClr xmlns:ahyp="http://schemas.microsoft.com/office/drawing/2018/hyperlinkcolor" val="tx"/>
                    </a:ext>
                  </a:extLst>
                </a:hlinkClick>
              </a:rPr>
              <a:t>https://youtu.be/O0PawPSdk28?si=XGpN8aS5V4pGFXzb</a:t>
            </a:r>
            <a:endParaRPr/>
          </a:p>
          <a:p>
            <a:pPr marL="0" marR="0" lvl="0" indent="0" algn="l" rtl="0">
              <a:lnSpc>
                <a:spcPct val="100000"/>
              </a:lnSpc>
              <a:spcBef>
                <a:spcPts val="0"/>
              </a:spcBef>
              <a:spcAft>
                <a:spcPts val="0"/>
              </a:spcAft>
              <a:buNone/>
            </a:pPr>
            <a:r>
              <a:rPr lang="en-US" u="sng">
                <a:solidFill>
                  <a:srgbClr val="4285F4"/>
                </a:solidFill>
                <a:hlinkClick r:id="rId11">
                  <a:extLst>
                    <a:ext uri="{A12FA001-AC4F-418D-AE19-62706E023703}">
                      <ahyp:hlinkClr xmlns:ahyp="http://schemas.microsoft.com/office/drawing/2018/hyperlinkcolor" val="tx"/>
                    </a:ext>
                  </a:extLst>
                </a:hlinkClick>
              </a:rPr>
              <a:t>https://youtu.be/_Okhe0tmGZY</a:t>
            </a:r>
            <a:r>
              <a:rPr lang="en-US">
                <a:solidFill>
                  <a:srgbClr val="4285F4"/>
                </a:solidFill>
              </a:rPr>
              <a:t>               https://studyjams.scholastic.com/studyjams/jams/science/energy-light-sound/light.htm</a:t>
            </a:r>
            <a:endParaRPr>
              <a:solidFill>
                <a:srgbClr val="4285F4"/>
              </a:solidFill>
            </a:endParaRPr>
          </a:p>
          <a:p>
            <a:pPr marL="0" marR="0" lvl="0" indent="0" algn="l" rtl="0">
              <a:lnSpc>
                <a:spcPct val="100000"/>
              </a:lnSpc>
              <a:spcBef>
                <a:spcPts val="0"/>
              </a:spcBef>
              <a:spcAft>
                <a:spcPts val="0"/>
              </a:spcAft>
              <a:buNone/>
            </a:pPr>
            <a:r>
              <a:rPr lang="en-US">
                <a:solidFill>
                  <a:srgbClr val="2DA2BF"/>
                </a:solidFill>
              </a:rPr>
              <a:t>Other</a:t>
            </a:r>
            <a:r>
              <a:rPr lang="en-US">
                <a:solidFill>
                  <a:srgbClr val="4285F4"/>
                </a:solidFill>
              </a:rPr>
              <a:t>:</a:t>
            </a:r>
            <a:endParaRPr>
              <a:solidFill>
                <a:srgbClr val="4285F4"/>
              </a:solidFill>
            </a:endParaRPr>
          </a:p>
          <a:p>
            <a:pPr marL="0" marR="0" lvl="0" indent="0" algn="l" rtl="0">
              <a:lnSpc>
                <a:spcPct val="100000"/>
              </a:lnSpc>
              <a:spcBef>
                <a:spcPts val="0"/>
              </a:spcBef>
              <a:spcAft>
                <a:spcPts val="0"/>
              </a:spcAft>
              <a:buNone/>
            </a:pPr>
            <a:r>
              <a:rPr lang="en-US" u="sng">
                <a:solidFill>
                  <a:schemeClr val="hlink"/>
                </a:solidFill>
                <a:hlinkClick r:id="rId12"/>
              </a:rPr>
              <a:t>https://dashboard.blooket.com/set/670ee2674213e2bfbef6645d</a:t>
            </a:r>
            <a:r>
              <a:rPr lang="en-US">
                <a:solidFill>
                  <a:srgbClr val="4285F4"/>
                </a:solidFill>
              </a:rPr>
              <a:t>  (Blooket for 6-8th on waves)</a:t>
            </a:r>
            <a:endParaRPr>
              <a:solidFill>
                <a:srgbClr val="4285F4"/>
              </a:solidFill>
            </a:endParaRPr>
          </a:p>
          <a:p>
            <a:pPr marL="0" marR="0" lvl="0" indent="0" algn="l"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13">
                  <a:extLst>
                    <a:ext uri="{A12FA001-AC4F-418D-AE19-62706E023703}">
                      <ahyp:hlinkClr xmlns:ahyp="http://schemas.microsoft.com/office/drawing/2018/hyperlinkcolor" val="tx"/>
                    </a:ext>
                  </a:extLst>
                </a:hlinkClick>
              </a:rPr>
              <a:t>https://docs.google.com/presentation/d/12l0nOsdwH-kvxC_CuINsdaeBM0eI3aj36COk-tu5SyY/edit?usp=sharing</a:t>
            </a:r>
            <a:r>
              <a:rPr lang="en-US" sz="1200" b="0" i="0" u="none" strike="noStrike" cap="none">
                <a:solidFill>
                  <a:srgbClr val="000000"/>
                </a:solidFill>
                <a:latin typeface="Arial"/>
                <a:ea typeface="Arial"/>
                <a:cs typeface="Arial"/>
                <a:sym typeface="Arial"/>
              </a:rPr>
              <a:t> – various items in space using different wavelengths of the spectrum</a:t>
            </a:r>
            <a:endParaRPr/>
          </a:p>
          <a:p>
            <a:pPr marL="0" marR="0" lvl="0" indent="0" algn="l"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14">
                  <a:extLst>
                    <a:ext uri="{A12FA001-AC4F-418D-AE19-62706E023703}">
                      <ahyp:hlinkClr xmlns:ahyp="http://schemas.microsoft.com/office/drawing/2018/hyperlinkcolor" val="tx"/>
                    </a:ext>
                  </a:extLst>
                </a:hlinkClick>
              </a:rPr>
              <a:t>https://docs.google.com/document/d/14U8kG1zLeTsvSjpHXqGurwjwSNnkyuoWjhqU80alj-4/edit?usp=sharing</a:t>
            </a:r>
            <a:r>
              <a:rPr lang="en-US" sz="1200" b="0" i="0" u="none" strike="noStrike" cap="none">
                <a:solidFill>
                  <a:srgbClr val="000000"/>
                </a:solidFill>
                <a:latin typeface="Arial"/>
                <a:ea typeface="Arial"/>
                <a:cs typeface="Arial"/>
                <a:sym typeface="Arial"/>
              </a:rPr>
              <a:t>  - the lab I use with that presentation</a:t>
            </a:r>
            <a:endParaRPr/>
          </a:p>
          <a:p>
            <a:pPr marL="0" marR="0" lvl="0" indent="0" algn="l"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15">
                  <a:extLst>
                    <a:ext uri="{A12FA001-AC4F-418D-AE19-62706E023703}">
                      <ahyp:hlinkClr xmlns:ahyp="http://schemas.microsoft.com/office/drawing/2018/hyperlinkcolor" val="tx"/>
                    </a:ext>
                  </a:extLst>
                </a:hlinkClick>
              </a:rPr>
              <a:t>Guide to the Electromagnetic Spectrum in Astronomy | astrobites</a:t>
            </a:r>
            <a:r>
              <a:rPr lang="en-US" sz="1200" b="0" i="0" u="none" strike="noStrike" cap="none">
                <a:solidFill>
                  <a:srgbClr val="000000"/>
                </a:solidFill>
                <a:latin typeface="Arial"/>
                <a:ea typeface="Arial"/>
                <a:cs typeface="Arial"/>
                <a:sym typeface="Arial"/>
              </a:rPr>
              <a:t>  for image (no copyright infringement intended.)</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7"/>
          <p:cNvSpPr txBox="1"/>
          <p:nvPr/>
        </p:nvSpPr>
        <p:spPr>
          <a:xfrm>
            <a:off x="118533" y="-84670"/>
            <a:ext cx="8881533" cy="444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Resources:  </a:t>
            </a:r>
            <a:endParaRPr sz="20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Amazon.com</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GIRAFVINYL Glow in the Dark Printable Sticker Paper for Inkjet Printer - Printable Vinyl Sticker Paper White Vinyl Sheets - Waterproof Decal Paper - 10 Sheets, 8.5"x11“ = $12.99 for a pack of 10    OR</a:t>
            </a:r>
            <a:endParaRPr dirty="0"/>
          </a:p>
          <a:p>
            <a:pPr marL="0" marR="0" lvl="0" indent="0" algn="l" rtl="0">
              <a:lnSpc>
                <a:spcPct val="100000"/>
              </a:lnSpc>
              <a:spcBef>
                <a:spcPts val="0"/>
              </a:spcBef>
              <a:spcAft>
                <a:spcPts val="0"/>
              </a:spcAft>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err="1">
                <a:solidFill>
                  <a:srgbClr val="000000"/>
                </a:solidFill>
                <a:latin typeface="Arial"/>
                <a:ea typeface="Arial"/>
                <a:cs typeface="Arial"/>
                <a:sym typeface="Arial"/>
              </a:rPr>
              <a:t>TransOurDream</a:t>
            </a:r>
            <a:r>
              <a:rPr lang="en-US" sz="1200" b="0" i="0" u="none" strike="noStrike" cap="none" dirty="0">
                <a:solidFill>
                  <a:srgbClr val="000000"/>
                </a:solidFill>
                <a:latin typeface="Arial"/>
                <a:ea typeface="Arial"/>
                <a:cs typeface="Arial"/>
                <a:sym typeface="Arial"/>
              </a:rPr>
              <a:t> Heat Transfer Paper for Dark T Shirts (10 Sheets, 8.5x11'') GLOW IN THE DARK Iron on Transfers Paper Printable Heat Transfer Vinyl for Inkjet Printer = $16.99 for 10 sheets</a:t>
            </a:r>
            <a:endParaRPr dirty="0"/>
          </a:p>
          <a:p>
            <a:pPr marL="0" marR="0" lvl="0" indent="0" algn="l" rtl="0">
              <a:lnSpc>
                <a:spcPct val="100000"/>
              </a:lnSpc>
              <a:spcBef>
                <a:spcPts val="0"/>
              </a:spcBef>
              <a:spcAft>
                <a:spcPts val="0"/>
              </a:spcAft>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Red Green Violet Pointer for Cats (3 Pack), Pet Light Toys for Kittens and Dogs, Indoor Training and Chaser Toys for Cats. = $14.99 for a set of 3</a:t>
            </a:r>
            <a:endParaRPr dirty="0"/>
          </a:p>
          <a:p>
            <a:pPr marL="0" marR="0" lvl="0" indent="0" algn="l" rtl="0">
              <a:lnSpc>
                <a:spcPct val="100000"/>
              </a:lnSpc>
              <a:spcBef>
                <a:spcPts val="0"/>
              </a:spcBef>
              <a:spcAft>
                <a:spcPts val="0"/>
              </a:spcAft>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Spectroscopic glasses - Rob's Super Happy Fun Store Fireworks Diffraction Glasses - Rave Waves and Rainbow Spectrum Variety Pack = 25.99 for 50 or 100 for 49.99  (They have cheaper, but they usually have a pattern in the lens. I’d recommend shopping around.)</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dirty="0"/>
          </a:p>
          <a:p>
            <a:pPr marL="0" marR="0" lvl="0" indent="0" algn="l" rtl="0">
              <a:lnSpc>
                <a:spcPct val="100000"/>
              </a:lnSpc>
              <a:spcBef>
                <a:spcPts val="0"/>
              </a:spcBef>
              <a:spcAft>
                <a:spcPts val="0"/>
              </a:spcAft>
              <a:buNone/>
            </a:pPr>
            <a:r>
              <a:rPr lang="en-US" sz="1200" dirty="0" err="1"/>
              <a:t>Milanix</a:t>
            </a:r>
            <a:r>
              <a:rPr lang="en-US" sz="1200" dirty="0"/>
              <a:t> Small AM/FM Transistor Radio - Walmart 9.95 - Pen holder cup for desk 5.25  Polyester Outdoor Clothesline 2.53</a:t>
            </a:r>
          </a:p>
          <a:p>
            <a:pPr marL="0" marR="0" lvl="0" indent="0" algn="l" rtl="0">
              <a:lnSpc>
                <a:spcPct val="100000"/>
              </a:lnSpc>
              <a:spcBef>
                <a:spcPts val="0"/>
              </a:spcBef>
              <a:spcAft>
                <a:spcPts val="0"/>
              </a:spcAft>
              <a:buNone/>
            </a:pPr>
            <a:endParaRPr lang="en-US" sz="1200" dirty="0"/>
          </a:p>
          <a:p>
            <a:pPr marL="0" marR="0" lvl="0" indent="0" algn="l" rtl="0">
              <a:lnSpc>
                <a:spcPct val="100000"/>
              </a:lnSpc>
              <a:spcBef>
                <a:spcPts val="0"/>
              </a:spcBef>
              <a:spcAft>
                <a:spcPts val="0"/>
              </a:spcAft>
              <a:buNone/>
            </a:pPr>
            <a:r>
              <a:rPr lang="en-US" sz="1200" dirty="0" err="1"/>
              <a:t>Karlling</a:t>
            </a:r>
            <a:r>
              <a:rPr lang="en-US" sz="1200" dirty="0"/>
              <a:t> Battery-operated LED Fairy Light String – 7.95 (light box I used 2 and an old printer paper box)</a:t>
            </a:r>
            <a:endParaRPr sz="1200" dirty="0"/>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Educational Innovations - https://www.teachersource.com/</a:t>
            </a:r>
            <a:endParaRPr dirty="0"/>
          </a:p>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rgbClr val="000000"/>
                </a:solidFill>
                <a:latin typeface="Arial"/>
                <a:ea typeface="Arial"/>
                <a:cs typeface="Arial"/>
                <a:sym typeface="Arial"/>
              </a:rPr>
              <a:t>Plastic wave spring  (single) Item # SPR-225 = $1</a:t>
            </a:r>
            <a:r>
              <a:rPr lang="en-US" sz="1200" dirty="0"/>
              <a:t>2</a:t>
            </a:r>
            <a:r>
              <a:rPr lang="en-US" sz="1200" b="0" i="0" u="none" strike="noStrike" cap="none" dirty="0">
                <a:solidFill>
                  <a:srgbClr val="000000"/>
                </a:solidFill>
                <a:latin typeface="Arial"/>
                <a:ea typeface="Arial"/>
                <a:cs typeface="Arial"/>
                <a:sym typeface="Arial"/>
              </a:rPr>
              <a:t>.</a:t>
            </a:r>
            <a:r>
              <a:rPr lang="en-US" sz="1200" dirty="0"/>
              <a:t>31</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rgbClr val="000000"/>
                </a:solidFill>
                <a:latin typeface="Arial"/>
                <a:ea typeface="Arial"/>
                <a:cs typeface="Arial"/>
                <a:sym typeface="Arial"/>
              </a:rPr>
              <a:t>For the rosin - Educational Innovations  Item # SNG-150 = 3.95</a:t>
            </a:r>
            <a:endParaRPr sz="800" dirty="0"/>
          </a:p>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Prism Glasses (Double Axis) – pack of 10 for 8.95</a:t>
            </a:r>
            <a:endParaRPr dirty="0"/>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600" dirty="0"/>
              <a:t>Home Depot or Lowe’s </a:t>
            </a:r>
            <a:r>
              <a:rPr lang="en-US" sz="1200" dirty="0"/>
              <a:t>- Aluminum rod  4.98 - 12.58</a:t>
            </a:r>
            <a:endParaRPr sz="1200" dirty="0"/>
          </a:p>
          <a:p>
            <a:pPr marL="457200" marR="0" lvl="0" indent="-317500" algn="l" rtl="0">
              <a:lnSpc>
                <a:spcPct val="100000"/>
              </a:lnSpc>
              <a:spcBef>
                <a:spcPts val="0"/>
              </a:spcBef>
              <a:spcAft>
                <a:spcPts val="0"/>
              </a:spcAft>
              <a:buClr>
                <a:srgbClr val="000000"/>
              </a:buClr>
              <a:buSzPts val="1400"/>
              <a:buFont typeface="Arial"/>
              <a:buChar char="●"/>
            </a:pPr>
            <a:r>
              <a:rPr lang="en-US" sz="1600" dirty="0"/>
              <a:t>Walmart, Dollar General or Amazon.com </a:t>
            </a:r>
            <a:r>
              <a:rPr lang="en-US" sz="1200" dirty="0"/>
              <a:t>- Slinky ~3.97- 5.00 per; Tonic Water  .97</a:t>
            </a:r>
            <a:endParaRPr sz="1200" dirty="0"/>
          </a:p>
          <a:p>
            <a:pPr marL="0" marR="0" lvl="0" indent="0" algn="l" rtl="0">
              <a:lnSpc>
                <a:spcPct val="100000"/>
              </a:lnSpc>
              <a:spcBef>
                <a:spcPts val="0"/>
              </a:spcBef>
              <a:spcAft>
                <a:spcPts val="0"/>
              </a:spcAft>
              <a:buClr>
                <a:srgbClr val="000000"/>
              </a:buClr>
              <a:buSzPts val="1800"/>
              <a:buFont typeface="Arial"/>
              <a:buNone/>
            </a:pPr>
            <a:endParaRPr sz="1200" dirty="0"/>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18662" y="149375"/>
            <a:ext cx="2239347" cy="1249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2800">
                <a:latin typeface="Calibri"/>
                <a:ea typeface="Calibri"/>
                <a:cs typeface="Calibri"/>
                <a:sym typeface="Calibri"/>
              </a:rPr>
              <a:t>Applicable 2024 TEKS:</a:t>
            </a:r>
            <a:endParaRPr sz="2800">
              <a:latin typeface="Calibri"/>
              <a:ea typeface="Calibri"/>
              <a:cs typeface="Calibri"/>
              <a:sym typeface="Calibri"/>
            </a:endParaRPr>
          </a:p>
        </p:txBody>
      </p:sp>
      <p:sp>
        <p:nvSpPr>
          <p:cNvPr id="182" name="Google Shape;182;p31"/>
          <p:cNvSpPr txBox="1">
            <a:spLocks noGrp="1"/>
          </p:cNvSpPr>
          <p:nvPr>
            <p:ph type="body" idx="2"/>
          </p:nvPr>
        </p:nvSpPr>
        <p:spPr>
          <a:xfrm>
            <a:off x="152400" y="634649"/>
            <a:ext cx="8924966" cy="2817678"/>
          </a:xfrm>
          <a:prstGeom prst="rect">
            <a:avLst/>
          </a:prstGeom>
          <a:noFill/>
          <a:ln>
            <a:noFill/>
          </a:ln>
        </p:spPr>
        <p:txBody>
          <a:bodyPr spcFirstLastPara="1" wrap="square" lIns="91425" tIns="91425" rIns="91425" bIns="91425" anchor="t" anchorCtr="0">
            <a:noAutofit/>
          </a:bodyPr>
          <a:lstStyle/>
          <a:p>
            <a:pPr marL="1828800" lvl="0" indent="0" algn="l" rtl="0">
              <a:lnSpc>
                <a:spcPct val="90000"/>
              </a:lnSpc>
              <a:spcBef>
                <a:spcPts val="0"/>
              </a:spcBef>
              <a:spcAft>
                <a:spcPts val="0"/>
              </a:spcAft>
              <a:buSzPts val="1300"/>
              <a:buNone/>
            </a:pPr>
            <a:r>
              <a:rPr lang="en-US" sz="1700">
                <a:latin typeface="Calibri"/>
                <a:ea typeface="Calibri"/>
                <a:cs typeface="Calibri"/>
                <a:sym typeface="Calibri"/>
              </a:rPr>
              <a:t>5.8C -  Demonstrate that light travels in a straight line until it strikes an opaque object and is reflected, refracted or absorbed.</a:t>
            </a:r>
            <a:endParaRPr sz="1700">
              <a:latin typeface="Calibri"/>
              <a:ea typeface="Calibri"/>
              <a:cs typeface="Calibri"/>
              <a:sym typeface="Calibri"/>
            </a:endParaRPr>
          </a:p>
          <a:p>
            <a:pPr marL="0" lvl="0" indent="0" algn="l" rtl="0">
              <a:lnSpc>
                <a:spcPct val="90000"/>
              </a:lnSpc>
              <a:spcBef>
                <a:spcPts val="1600"/>
              </a:spcBef>
              <a:spcAft>
                <a:spcPts val="0"/>
              </a:spcAft>
              <a:buSzPts val="1300"/>
              <a:buNone/>
            </a:pPr>
            <a:r>
              <a:rPr lang="en-US" sz="1700">
                <a:latin typeface="Calibri"/>
                <a:ea typeface="Calibri"/>
                <a:cs typeface="Calibri"/>
                <a:sym typeface="Calibri"/>
              </a:rPr>
              <a:t>6.8C – Explain how energy is transferred through transverse and longitudinal waves.</a:t>
            </a:r>
            <a:endParaRPr sz="1700">
              <a:latin typeface="Calibri"/>
              <a:ea typeface="Calibri"/>
              <a:cs typeface="Calibri"/>
              <a:sym typeface="Calibri"/>
            </a:endParaRPr>
          </a:p>
          <a:p>
            <a:pPr marL="0" lvl="0" indent="0" algn="l" rtl="0">
              <a:lnSpc>
                <a:spcPct val="90000"/>
              </a:lnSpc>
              <a:spcBef>
                <a:spcPts val="1600"/>
              </a:spcBef>
              <a:spcAft>
                <a:spcPts val="0"/>
              </a:spcAft>
              <a:buSzPts val="1300"/>
              <a:buNone/>
            </a:pPr>
            <a:r>
              <a:rPr lang="en-US" sz="1700">
                <a:latin typeface="Calibri"/>
                <a:ea typeface="Calibri"/>
                <a:cs typeface="Calibri"/>
                <a:sym typeface="Calibri"/>
              </a:rPr>
              <a:t>8.8A  - Compare the characteristics of amplitude, frequency, and wavelength in transverse waves, including the electromagnetic spectrum.</a:t>
            </a:r>
            <a:endParaRPr sz="1700">
              <a:latin typeface="Calibri"/>
              <a:ea typeface="Calibri"/>
              <a:cs typeface="Calibri"/>
              <a:sym typeface="Calibri"/>
            </a:endParaRPr>
          </a:p>
          <a:p>
            <a:pPr marL="0" lvl="0" indent="0" algn="l" rtl="0">
              <a:lnSpc>
                <a:spcPct val="90000"/>
              </a:lnSpc>
              <a:spcBef>
                <a:spcPts val="1600"/>
              </a:spcBef>
              <a:spcAft>
                <a:spcPts val="0"/>
              </a:spcAft>
              <a:buSzPts val="1300"/>
              <a:buNone/>
            </a:pPr>
            <a:r>
              <a:rPr lang="en-US" sz="1700">
                <a:latin typeface="Calibri"/>
                <a:ea typeface="Calibri"/>
                <a:cs typeface="Calibri"/>
                <a:sym typeface="Calibri"/>
              </a:rPr>
              <a:t>8.8B – Explain the use of electromagnetic waves in applications such as radiation therapy, wireless technologies, fiber optics, microwaves, ultraviolet steralization, astronomical observations, and x-rays.  </a:t>
            </a:r>
            <a:endParaRPr/>
          </a:p>
        </p:txBody>
      </p:sp>
      <p:sp>
        <p:nvSpPr>
          <p:cNvPr id="183" name="Google Shape;183;p31"/>
          <p:cNvSpPr txBox="1"/>
          <p:nvPr/>
        </p:nvSpPr>
        <p:spPr>
          <a:xfrm>
            <a:off x="18662" y="3452327"/>
            <a:ext cx="9058704" cy="17235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0" i="0" u="none" strike="noStrike" cap="none">
                <a:solidFill>
                  <a:srgbClr val="345D7E"/>
                </a:solidFill>
                <a:latin typeface="Calibri"/>
                <a:ea typeface="Calibri"/>
                <a:cs typeface="Calibri"/>
                <a:sym typeface="Calibri"/>
              </a:rPr>
              <a:t>Why they need a solid grasp of these TEKS:</a:t>
            </a:r>
            <a:endParaRPr sz="1300" b="0" i="0" u="none" strike="noStrike" cap="none">
              <a:solidFill>
                <a:srgbClr val="345D7E"/>
              </a:solidFill>
              <a:latin typeface="Calibri"/>
              <a:ea typeface="Calibri"/>
              <a:cs typeface="Calibri"/>
              <a:sym typeface="Calibri"/>
            </a:endParaRPr>
          </a:p>
          <a:p>
            <a:pPr marL="0" marR="0" lvl="0" indent="0" algn="l" rtl="0">
              <a:lnSpc>
                <a:spcPct val="100000"/>
              </a:lnSpc>
              <a:spcBef>
                <a:spcPts val="1600"/>
              </a:spcBef>
              <a:spcAft>
                <a:spcPts val="0"/>
              </a:spcAft>
              <a:buNone/>
            </a:pPr>
            <a:r>
              <a:rPr lang="en-US" sz="1300" b="0" i="0" u="none" strike="noStrike" cap="none">
                <a:solidFill>
                  <a:srgbClr val="345D7E"/>
                </a:solidFill>
                <a:latin typeface="Calibri"/>
                <a:ea typeface="Calibri"/>
                <a:cs typeface="Calibri"/>
                <a:sym typeface="Calibri"/>
              </a:rPr>
              <a:t>Phys 8.B – Compare the characteristics of transverse and longitudinal waves, including the electromagnetic and sound waves.</a:t>
            </a:r>
            <a:endParaRPr/>
          </a:p>
          <a:p>
            <a:pPr marL="0" marR="0" lvl="0" indent="0" algn="l" rtl="0">
              <a:lnSpc>
                <a:spcPct val="100000"/>
              </a:lnSpc>
              <a:spcBef>
                <a:spcPts val="1600"/>
              </a:spcBef>
              <a:spcAft>
                <a:spcPts val="0"/>
              </a:spcAft>
              <a:buNone/>
            </a:pPr>
            <a:r>
              <a:rPr lang="en-US" sz="1300" b="0" i="0" u="none" strike="noStrike" cap="none">
                <a:solidFill>
                  <a:srgbClr val="345D7E"/>
                </a:solidFill>
                <a:latin typeface="Calibri"/>
                <a:ea typeface="Calibri"/>
                <a:cs typeface="Calibri"/>
                <a:sym typeface="Calibri"/>
              </a:rPr>
              <a:t>Phys 8.C – Investigate and analyze characteristics of waves, including velocity, frequency, amplitude, and wavelength, etc.</a:t>
            </a:r>
            <a:endParaRPr/>
          </a:p>
          <a:p>
            <a:pPr marL="0" marR="0" lvl="0" indent="0" algn="l" rtl="0">
              <a:lnSpc>
                <a:spcPct val="100000"/>
              </a:lnSpc>
              <a:spcBef>
                <a:spcPts val="1600"/>
              </a:spcBef>
              <a:spcAft>
                <a:spcPts val="0"/>
              </a:spcAft>
              <a:buNone/>
            </a:pPr>
            <a:r>
              <a:rPr lang="en-US" sz="1300" b="0" i="0" u="none" strike="noStrike" cap="none">
                <a:solidFill>
                  <a:srgbClr val="345D7E"/>
                </a:solidFill>
                <a:latin typeface="Calibri"/>
                <a:ea typeface="Calibri"/>
                <a:cs typeface="Calibri"/>
                <a:sym typeface="Calibri"/>
              </a:rPr>
              <a:t>Phys 8.E – Compare the different applications of the electromagnetic spectrum, including radio telescopes, microwaves, and x-rays</a:t>
            </a:r>
            <a:r>
              <a:rPr lang="en-US" sz="1200" b="0" i="0" u="none" strike="noStrike" cap="none">
                <a:solidFill>
                  <a:srgbClr val="345D7E"/>
                </a:solidFill>
                <a:latin typeface="Calibri"/>
                <a:ea typeface="Calibri"/>
                <a:cs typeface="Calibri"/>
                <a:sym typeface="Calibri"/>
              </a:rPr>
              <a:t>.</a:t>
            </a:r>
            <a:endParaRPr sz="1400" b="0" i="0" u="none" strike="noStrike" cap="none">
              <a:solidFill>
                <a:srgbClr val="345D7E"/>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8"/>
          <p:cNvSpPr txBox="1">
            <a:spLocks noGrp="1"/>
          </p:cNvSpPr>
          <p:nvPr>
            <p:ph type="title"/>
          </p:nvPr>
        </p:nvSpPr>
        <p:spPr>
          <a:xfrm>
            <a:off x="2130450" y="248875"/>
            <a:ext cx="6966300" cy="4491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600"/>
              <a:buFont typeface="Georgia"/>
              <a:buNone/>
            </a:pPr>
            <a:r>
              <a:rPr lang="en-US">
                <a:solidFill>
                  <a:srgbClr val="548BB7"/>
                </a:solidFill>
              </a:rPr>
              <a:t>To learn more about the Electromagnetic Spectrum and some great STEM activities, sign up for NASA’s Liftoff Teacher Academy, online application at </a:t>
            </a:r>
            <a:r>
              <a:rPr lang="en-US" sz="2800" u="sng">
                <a:solidFill>
                  <a:srgbClr val="548BB7"/>
                </a:solidFill>
                <a:hlinkClick r:id="rId3">
                  <a:extLst>
                    <a:ext uri="{A12FA001-AC4F-418D-AE19-62706E023703}">
                      <ahyp:hlinkClr xmlns:ahyp="http://schemas.microsoft.com/office/drawing/2018/hyperlinkcolor" val="tx"/>
                    </a:ext>
                  </a:extLst>
                </a:hlinkClick>
              </a:rPr>
              <a:t>http://www.tsgc.utexas.edu/liftoff</a:t>
            </a:r>
            <a:r>
              <a:rPr lang="en-US" sz="2800" u="sng">
                <a:solidFill>
                  <a:schemeClr val="hlink"/>
                </a:solidFill>
                <a:hlinkClick r:id="rId3"/>
              </a:rPr>
              <a:t>/</a:t>
            </a:r>
            <a:r>
              <a:rPr lang="en-US"/>
              <a:t> </a:t>
            </a:r>
            <a:endParaRPr sz="3000"/>
          </a:p>
        </p:txBody>
      </p:sp>
      <p:pic>
        <p:nvPicPr>
          <p:cNvPr id="465" name="Google Shape;465;p58"/>
          <p:cNvPicPr preferRelativeResize="0"/>
          <p:nvPr/>
        </p:nvPicPr>
        <p:blipFill rotWithShape="1">
          <a:blip r:embed="rId4">
            <a:alphaModFix/>
          </a:blip>
          <a:srcRect/>
          <a:stretch/>
        </p:blipFill>
        <p:spPr>
          <a:xfrm>
            <a:off x="152400" y="2514600"/>
            <a:ext cx="1905000" cy="2390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9"/>
          <p:cNvSpPr txBox="1">
            <a:spLocks noGrp="1"/>
          </p:cNvSpPr>
          <p:nvPr>
            <p:ph type="title" idx="4294967295"/>
          </p:nvPr>
        </p:nvSpPr>
        <p:spPr>
          <a:xfrm>
            <a:off x="57275" y="488150"/>
            <a:ext cx="3891000" cy="33081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200"/>
              <a:buFont typeface="Calibri"/>
              <a:buNone/>
            </a:pPr>
            <a:r>
              <a:rPr lang="en-US" sz="3200">
                <a:latin typeface="Calibri"/>
                <a:ea typeface="Calibri"/>
                <a:cs typeface="Calibri"/>
                <a:sym typeface="Calibri"/>
              </a:rPr>
              <a:t>Thank you!</a:t>
            </a:r>
            <a:endParaRPr sz="3200">
              <a:latin typeface="Calibri"/>
              <a:ea typeface="Calibri"/>
              <a:cs typeface="Calibri"/>
              <a:sym typeface="Calibri"/>
            </a:endParaRPr>
          </a:p>
          <a:p>
            <a:pPr marL="109799" lvl="0" indent="0" algn="l" rtl="0">
              <a:lnSpc>
                <a:spcPct val="90000"/>
              </a:lnSpc>
              <a:spcBef>
                <a:spcPts val="1600"/>
              </a:spcBef>
              <a:spcAft>
                <a:spcPts val="0"/>
              </a:spcAft>
              <a:buClr>
                <a:srgbClr val="000000"/>
              </a:buClr>
              <a:buSzPts val="2100"/>
              <a:buFont typeface="Arial"/>
              <a:buNone/>
            </a:pPr>
            <a:r>
              <a:rPr lang="en-US" sz="2100" b="0">
                <a:latin typeface="Rambla"/>
                <a:ea typeface="Rambla"/>
                <a:cs typeface="Rambla"/>
                <a:sym typeface="Rambla"/>
              </a:rPr>
              <a:t>Julie Rhea, Bland ISD	</a:t>
            </a:r>
            <a:r>
              <a:rPr lang="en-US" sz="2100" b="0" u="sng">
                <a:solidFill>
                  <a:schemeClr val="hlink"/>
                </a:solidFill>
                <a:latin typeface="Rambla"/>
                <a:ea typeface="Rambla"/>
                <a:cs typeface="Rambla"/>
                <a:sym typeface="Rambla"/>
                <a:hlinkClick r:id="rId3"/>
              </a:rPr>
              <a:t>julie.rhea@blandisd.org</a:t>
            </a:r>
            <a:endParaRPr sz="1200" b="0">
              <a:latin typeface="Arial"/>
              <a:ea typeface="Arial"/>
              <a:cs typeface="Arial"/>
              <a:sym typeface="Arial"/>
            </a:endParaRPr>
          </a:p>
          <a:p>
            <a:pPr marL="365760" lvl="0" indent="-255238" algn="l" rtl="0">
              <a:lnSpc>
                <a:spcPct val="90000"/>
              </a:lnSpc>
              <a:spcBef>
                <a:spcPts val="0"/>
              </a:spcBef>
              <a:spcAft>
                <a:spcPts val="0"/>
              </a:spcAft>
              <a:buClr>
                <a:srgbClr val="000000"/>
              </a:buClr>
              <a:buSzPts val="2100"/>
              <a:buFont typeface="Arial"/>
              <a:buNone/>
            </a:pPr>
            <a:r>
              <a:rPr lang="en-US" sz="2100" b="0" u="sng">
                <a:solidFill>
                  <a:schemeClr val="hlink"/>
                </a:solidFill>
                <a:latin typeface="Rambla"/>
                <a:ea typeface="Rambla"/>
                <a:cs typeface="Rambla"/>
                <a:sym typeface="Rambla"/>
                <a:hlinkClick r:id="rId4"/>
              </a:rPr>
              <a:t>www.rheazclass.com</a:t>
            </a:r>
            <a:endParaRPr sz="2100" b="0">
              <a:solidFill>
                <a:srgbClr val="325576"/>
              </a:solidFill>
              <a:latin typeface="Rambla"/>
              <a:ea typeface="Rambla"/>
              <a:cs typeface="Rambla"/>
              <a:sym typeface="Rambla"/>
            </a:endParaRPr>
          </a:p>
          <a:p>
            <a:pPr marL="365760" lvl="0" indent="-255239" algn="l" rtl="0">
              <a:lnSpc>
                <a:spcPct val="90000"/>
              </a:lnSpc>
              <a:spcBef>
                <a:spcPts val="0"/>
              </a:spcBef>
              <a:spcAft>
                <a:spcPts val="0"/>
              </a:spcAft>
              <a:buClr>
                <a:srgbClr val="000000"/>
              </a:buClr>
              <a:buSzPts val="2100"/>
              <a:buFont typeface="Arial"/>
              <a:buNone/>
            </a:pPr>
            <a:r>
              <a:rPr lang="en-US" sz="2100" b="0">
                <a:solidFill>
                  <a:srgbClr val="325576"/>
                </a:solidFill>
                <a:latin typeface="Rambla"/>
                <a:ea typeface="Rambla"/>
                <a:cs typeface="Rambla"/>
                <a:sym typeface="Rambla"/>
              </a:rPr>
              <a:t>			  </a:t>
            </a:r>
            <a:endParaRPr sz="2100" b="0">
              <a:solidFill>
                <a:srgbClr val="325576"/>
              </a:solidFill>
              <a:latin typeface="Rambla"/>
              <a:ea typeface="Rambla"/>
              <a:cs typeface="Rambla"/>
              <a:sym typeface="Rambla"/>
            </a:endParaRPr>
          </a:p>
          <a:p>
            <a:pPr marL="365760" lvl="0" indent="-255239" algn="l" rtl="0">
              <a:lnSpc>
                <a:spcPct val="90000"/>
              </a:lnSpc>
              <a:spcBef>
                <a:spcPts val="0"/>
              </a:spcBef>
              <a:spcAft>
                <a:spcPts val="0"/>
              </a:spcAft>
              <a:buClr>
                <a:srgbClr val="000000"/>
              </a:buClr>
              <a:buSzPts val="2100"/>
              <a:buFont typeface="Arial"/>
              <a:buNone/>
            </a:pPr>
            <a:endParaRPr sz="2100" b="0">
              <a:solidFill>
                <a:srgbClr val="325576"/>
              </a:solidFill>
              <a:latin typeface="Rambla"/>
              <a:ea typeface="Rambla"/>
              <a:cs typeface="Rambla"/>
              <a:sym typeface="Rambla"/>
            </a:endParaRPr>
          </a:p>
          <a:p>
            <a:pPr marL="365760" lvl="0" indent="-255239" algn="l" rtl="0">
              <a:lnSpc>
                <a:spcPct val="90000"/>
              </a:lnSpc>
              <a:spcBef>
                <a:spcPts val="0"/>
              </a:spcBef>
              <a:spcAft>
                <a:spcPts val="0"/>
              </a:spcAft>
              <a:buClr>
                <a:srgbClr val="000000"/>
              </a:buClr>
              <a:buSzPts val="2100"/>
              <a:buFont typeface="Arial"/>
              <a:buNone/>
            </a:pPr>
            <a:r>
              <a:rPr lang="en-US" sz="2100" b="0">
                <a:solidFill>
                  <a:srgbClr val="325576"/>
                </a:solidFill>
                <a:latin typeface="Rambla"/>
                <a:ea typeface="Rambla"/>
                <a:cs typeface="Rambla"/>
                <a:sym typeface="Rambla"/>
              </a:rPr>
              <a:t>QR code for the handouts and foldables</a:t>
            </a:r>
            <a:endParaRPr sz="2100" b="0">
              <a:solidFill>
                <a:srgbClr val="325576"/>
              </a:solidFill>
              <a:latin typeface="Rambla"/>
              <a:ea typeface="Rambla"/>
              <a:cs typeface="Rambla"/>
              <a:sym typeface="Rambla"/>
            </a:endParaRPr>
          </a:p>
          <a:p>
            <a:pPr marL="365760" lvl="0" indent="-255239" algn="l" rtl="0">
              <a:lnSpc>
                <a:spcPct val="90000"/>
              </a:lnSpc>
              <a:spcBef>
                <a:spcPts val="0"/>
              </a:spcBef>
              <a:spcAft>
                <a:spcPts val="0"/>
              </a:spcAft>
              <a:buClr>
                <a:srgbClr val="000000"/>
              </a:buClr>
              <a:buSzPts val="2100"/>
              <a:buFont typeface="Arial"/>
              <a:buNone/>
            </a:pPr>
            <a:endParaRPr sz="2100" b="0">
              <a:solidFill>
                <a:srgbClr val="325576"/>
              </a:solidFill>
              <a:latin typeface="Rambla"/>
              <a:ea typeface="Rambla"/>
              <a:cs typeface="Rambla"/>
              <a:sym typeface="Rambla"/>
            </a:endParaRPr>
          </a:p>
          <a:p>
            <a:pPr marL="365760" lvl="0" indent="-255238" algn="l" rtl="0">
              <a:lnSpc>
                <a:spcPct val="90000"/>
              </a:lnSpc>
              <a:spcBef>
                <a:spcPts val="0"/>
              </a:spcBef>
              <a:spcAft>
                <a:spcPts val="0"/>
              </a:spcAft>
              <a:buClr>
                <a:srgbClr val="000000"/>
              </a:buClr>
              <a:buSzPts val="2100"/>
              <a:buFont typeface="Arial"/>
              <a:buNone/>
            </a:pPr>
            <a:endParaRPr sz="2100" b="0">
              <a:solidFill>
                <a:srgbClr val="325576"/>
              </a:solidFill>
              <a:latin typeface="Rambla"/>
              <a:ea typeface="Rambla"/>
              <a:cs typeface="Rambla"/>
              <a:sym typeface="Rambla"/>
            </a:endParaRPr>
          </a:p>
        </p:txBody>
      </p:sp>
      <p:sp>
        <p:nvSpPr>
          <p:cNvPr id="471" name="Google Shape;471;p59"/>
          <p:cNvSpPr txBox="1"/>
          <p:nvPr/>
        </p:nvSpPr>
        <p:spPr>
          <a:xfrm>
            <a:off x="370850" y="4747150"/>
            <a:ext cx="7982400" cy="339900"/>
          </a:xfrm>
          <a:prstGeom prst="rect">
            <a:avLst/>
          </a:prstGeom>
          <a:noFill/>
          <a:ln>
            <a:noFill/>
          </a:ln>
        </p:spPr>
        <p:txBody>
          <a:bodyPr spcFirstLastPara="1" wrap="square" lIns="91425" tIns="91425" rIns="91425" bIns="91425" anchor="t" anchorCtr="0">
            <a:noAutofit/>
          </a:bodyPr>
          <a:lstStyle/>
          <a:p>
            <a:pPr marL="621719" marR="0" lvl="1" indent="-183428" algn="l" rtl="0">
              <a:lnSpc>
                <a:spcPct val="100000"/>
              </a:lnSpc>
              <a:spcBef>
                <a:spcPts val="0"/>
              </a:spcBef>
              <a:spcAft>
                <a:spcPts val="0"/>
              </a:spcAft>
              <a:buClr>
                <a:srgbClr val="2DA2BF"/>
              </a:buClr>
              <a:buSzPts val="700"/>
              <a:buFont typeface="Verdana"/>
              <a:buChar char="◦"/>
            </a:pPr>
            <a:r>
              <a:rPr lang="en-US" sz="700" b="0" i="0" u="none" strike="noStrike" cap="none">
                <a:solidFill>
                  <a:srgbClr val="325576"/>
                </a:solidFill>
                <a:latin typeface="Rambla"/>
                <a:ea typeface="Rambla"/>
                <a:cs typeface="Rambla"/>
                <a:sym typeface="Rambla"/>
              </a:rPr>
              <a:t>This presentation may contain copyrighted materials used under the educational fair use exemption to the U.S. Copyright Law. Further use is prohibited.</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472" name="Google Shape;472;p59" descr="Satellite Communications In Space (Provided by Getty Images)"/>
          <p:cNvPicPr preferRelativeResize="0"/>
          <p:nvPr/>
        </p:nvPicPr>
        <p:blipFill>
          <a:blip r:embed="rId5">
            <a:alphaModFix/>
          </a:blip>
          <a:stretch>
            <a:fillRect/>
          </a:stretch>
        </p:blipFill>
        <p:spPr>
          <a:xfrm>
            <a:off x="5114405" y="1690634"/>
            <a:ext cx="3891000" cy="2751044"/>
          </a:xfrm>
          <a:prstGeom prst="rect">
            <a:avLst/>
          </a:prstGeom>
          <a:noFill/>
          <a:ln>
            <a:noFill/>
          </a:ln>
        </p:spPr>
      </p:pic>
      <p:pic>
        <p:nvPicPr>
          <p:cNvPr id="473" name="Google Shape;473;p59"/>
          <p:cNvPicPr preferRelativeResize="0"/>
          <p:nvPr/>
        </p:nvPicPr>
        <p:blipFill>
          <a:blip r:embed="rId6">
            <a:alphaModFix/>
          </a:blip>
          <a:stretch>
            <a:fillRect/>
          </a:stretch>
        </p:blipFill>
        <p:spPr>
          <a:xfrm>
            <a:off x="714872" y="3328224"/>
            <a:ext cx="1197349" cy="1188450"/>
          </a:xfrm>
          <a:prstGeom prst="rect">
            <a:avLst/>
          </a:prstGeom>
          <a:noFill/>
          <a:ln>
            <a:noFill/>
          </a:ln>
        </p:spPr>
      </p:pic>
      <p:pic>
        <p:nvPicPr>
          <p:cNvPr id="474" name="Google Shape;474;p59"/>
          <p:cNvPicPr preferRelativeResize="0"/>
          <p:nvPr/>
        </p:nvPicPr>
        <p:blipFill>
          <a:blip r:embed="rId7">
            <a:alphaModFix/>
          </a:blip>
          <a:stretch>
            <a:fillRect/>
          </a:stretch>
        </p:blipFill>
        <p:spPr>
          <a:xfrm>
            <a:off x="3093232" y="81675"/>
            <a:ext cx="1872723" cy="1831775"/>
          </a:xfrm>
          <a:prstGeom prst="rect">
            <a:avLst/>
          </a:prstGeom>
          <a:noFill/>
          <a:ln>
            <a:noFill/>
          </a:ln>
        </p:spPr>
      </p:pic>
      <p:sp>
        <p:nvSpPr>
          <p:cNvPr id="475" name="Google Shape;475;p59"/>
          <p:cNvSpPr txBox="1"/>
          <p:nvPr/>
        </p:nvSpPr>
        <p:spPr>
          <a:xfrm>
            <a:off x="5211277" y="304950"/>
            <a:ext cx="2031300" cy="3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latin typeface="Trebuchet MS"/>
                <a:ea typeface="Trebuchet MS"/>
                <a:cs typeface="Trebuchet MS"/>
                <a:sym typeface="Trebuchet MS"/>
              </a:rPr>
              <a:t>Presentation</a:t>
            </a:r>
            <a:endParaRPr sz="15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424650" y="254700"/>
            <a:ext cx="6447600" cy="1017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600"/>
              <a:buFont typeface="Calibri"/>
              <a:buNone/>
            </a:pPr>
            <a:r>
              <a:rPr lang="en-US" sz="6000">
                <a:solidFill>
                  <a:srgbClr val="548BB7"/>
                </a:solidFill>
                <a:latin typeface="Calibri"/>
                <a:ea typeface="Calibri"/>
                <a:cs typeface="Calibri"/>
                <a:sym typeface="Calibri"/>
              </a:rPr>
              <a:t>Looking at Light    </a:t>
            </a:r>
            <a:endParaRPr sz="6000">
              <a:solidFill>
                <a:srgbClr val="548BB7"/>
              </a:solidFill>
              <a:latin typeface="Calibri"/>
              <a:ea typeface="Calibri"/>
              <a:cs typeface="Calibri"/>
              <a:sym typeface="Calibri"/>
            </a:endParaRPr>
          </a:p>
        </p:txBody>
      </p:sp>
      <p:pic>
        <p:nvPicPr>
          <p:cNvPr id="189" name="Google Shape;189;p32"/>
          <p:cNvPicPr preferRelativeResize="0"/>
          <p:nvPr/>
        </p:nvPicPr>
        <p:blipFill rotWithShape="1">
          <a:blip r:embed="rId3">
            <a:alphaModFix/>
          </a:blip>
          <a:srcRect/>
          <a:stretch/>
        </p:blipFill>
        <p:spPr>
          <a:xfrm>
            <a:off x="3514300" y="2136575"/>
            <a:ext cx="5179975" cy="2664475"/>
          </a:xfrm>
          <a:prstGeom prst="rect">
            <a:avLst/>
          </a:prstGeom>
          <a:noFill/>
          <a:ln>
            <a:noFill/>
          </a:ln>
        </p:spPr>
      </p:pic>
      <p:sp>
        <p:nvSpPr>
          <p:cNvPr id="190" name="Google Shape;190;p32"/>
          <p:cNvSpPr txBox="1"/>
          <p:nvPr/>
        </p:nvSpPr>
        <p:spPr>
          <a:xfrm>
            <a:off x="364950" y="1366875"/>
            <a:ext cx="2874000" cy="322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548BB7"/>
                </a:solidFill>
                <a:latin typeface="Arial"/>
                <a:ea typeface="Arial"/>
                <a:cs typeface="Arial"/>
                <a:sym typeface="Arial"/>
              </a:rPr>
              <a:t>While we’re getting started, if you’d like, use the QR code at the top to get your own copy of the notes for this presentation.  </a:t>
            </a:r>
            <a:endParaRPr sz="1800" b="1" i="0" u="none" strike="noStrike" cap="none">
              <a:solidFill>
                <a:srgbClr val="548BB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548BB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548BB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548BB7"/>
                </a:solidFill>
                <a:latin typeface="Arial"/>
                <a:ea typeface="Arial"/>
                <a:cs typeface="Arial"/>
                <a:sym typeface="Arial"/>
              </a:rPr>
              <a:t>CAST WiFi password   </a:t>
            </a:r>
            <a:endParaRPr sz="1800" b="1" i="0" u="none" strike="noStrike" cap="none">
              <a:solidFill>
                <a:srgbClr val="548BB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548BB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548BB7"/>
                </a:solidFill>
                <a:latin typeface="Arial"/>
                <a:ea typeface="Arial"/>
                <a:cs typeface="Arial"/>
                <a:sym typeface="Arial"/>
              </a:rPr>
              <a:t>         </a:t>
            </a:r>
            <a:r>
              <a:rPr lang="en-US" sz="1800">
                <a:solidFill>
                  <a:schemeClr val="dk1"/>
                </a:solidFill>
              </a:rPr>
              <a:t>STATCAST25</a:t>
            </a:r>
            <a:r>
              <a:rPr lang="en-US" sz="1800" b="1" i="0" u="none" strike="noStrike" cap="none">
                <a:solidFill>
                  <a:srgbClr val="548BB7"/>
                </a:solidFill>
                <a:latin typeface="Arial"/>
                <a:ea typeface="Arial"/>
                <a:cs typeface="Arial"/>
                <a:sym typeface="Arial"/>
              </a:rPr>
              <a:t>       </a:t>
            </a:r>
            <a:endParaRPr sz="1800" b="1" i="0" u="none" strike="noStrike" cap="none">
              <a:solidFill>
                <a:srgbClr val="548BB7"/>
              </a:solidFill>
              <a:latin typeface="Arial"/>
              <a:ea typeface="Arial"/>
              <a:cs typeface="Arial"/>
              <a:sym typeface="Arial"/>
            </a:endParaRPr>
          </a:p>
        </p:txBody>
      </p:sp>
      <p:pic>
        <p:nvPicPr>
          <p:cNvPr id="191" name="Google Shape;191;p32"/>
          <p:cNvPicPr preferRelativeResize="0"/>
          <p:nvPr/>
        </p:nvPicPr>
        <p:blipFill>
          <a:blip r:embed="rId4">
            <a:alphaModFix/>
          </a:blip>
          <a:stretch>
            <a:fillRect/>
          </a:stretch>
        </p:blipFill>
        <p:spPr>
          <a:xfrm>
            <a:off x="6772650" y="175325"/>
            <a:ext cx="1872723" cy="1831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221450" y="149791"/>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2600"/>
              <a:buFont typeface="Calibri"/>
              <a:buNone/>
            </a:pPr>
            <a:r>
              <a:rPr lang="en-US" sz="3200" u="sng">
                <a:solidFill>
                  <a:srgbClr val="2DA2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Vocabulary for this Unit</a:t>
            </a:r>
            <a:r>
              <a:rPr lang="en-US" sz="3200">
                <a:solidFill>
                  <a:srgbClr val="548BB7"/>
                </a:solidFill>
                <a:latin typeface="Calibri"/>
                <a:ea typeface="Calibri"/>
                <a:cs typeface="Calibri"/>
                <a:sym typeface="Calibri"/>
              </a:rPr>
              <a:t>   </a:t>
            </a:r>
            <a:r>
              <a:rPr lang="en-US">
                <a:solidFill>
                  <a:srgbClr val="548BB7"/>
                </a:solidFill>
                <a:latin typeface="Calibri"/>
                <a:ea typeface="Calibri"/>
                <a:cs typeface="Calibri"/>
                <a:sym typeface="Calibri"/>
              </a:rPr>
              <a:t>*</a:t>
            </a:r>
            <a:endParaRPr>
              <a:solidFill>
                <a:srgbClr val="548BB7"/>
              </a:solidFill>
              <a:latin typeface="Calibri"/>
              <a:ea typeface="Calibri"/>
              <a:cs typeface="Calibri"/>
              <a:sym typeface="Calibri"/>
            </a:endParaRPr>
          </a:p>
        </p:txBody>
      </p:sp>
      <p:sp>
        <p:nvSpPr>
          <p:cNvPr id="197" name="Google Shape;197;p33"/>
          <p:cNvSpPr txBox="1"/>
          <p:nvPr/>
        </p:nvSpPr>
        <p:spPr>
          <a:xfrm>
            <a:off x="221450" y="4681835"/>
            <a:ext cx="84201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  I’ve hyperlinked the title with the vocabulary list I give my students prior to the unit.  It has Spanish translations attached. They’re the handouts I have here if you need one, or you can email me for a copy.</a:t>
            </a:r>
            <a:endParaRPr sz="1200" b="0" i="0" u="none" strike="noStrike" cap="none">
              <a:solidFill>
                <a:srgbClr val="000000"/>
              </a:solidFill>
              <a:latin typeface="Arial"/>
              <a:ea typeface="Arial"/>
              <a:cs typeface="Arial"/>
              <a:sym typeface="Arial"/>
            </a:endParaRPr>
          </a:p>
        </p:txBody>
      </p:sp>
      <p:sp>
        <p:nvSpPr>
          <p:cNvPr id="198" name="Google Shape;198;p33"/>
          <p:cNvSpPr txBox="1"/>
          <p:nvPr/>
        </p:nvSpPr>
        <p:spPr>
          <a:xfrm>
            <a:off x="221450" y="684991"/>
            <a:ext cx="8247850"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While the vocabulary is extensive, it’s usually picked up fairly quickly as you do the hands-on labs.  The one I have attached is what I use for middle school 7-8.</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But the biggest question is WHAT’S A WAVE?</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To understand this, we have to remember that ENERGY is the ability to do work or cause CHANGE. </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Anytime there’s a disturbance that transfers </a:t>
            </a:r>
            <a:r>
              <a:rPr lang="en-US" sz="1800" b="1" i="0" u="sng" strike="noStrike" cap="none">
                <a:solidFill>
                  <a:srgbClr val="000000"/>
                </a:solidFill>
                <a:latin typeface="Arial"/>
                <a:ea typeface="Arial"/>
                <a:cs typeface="Arial"/>
                <a:sym typeface="Arial"/>
              </a:rPr>
              <a:t>ENERGY</a:t>
            </a:r>
            <a:r>
              <a:rPr lang="en-US" sz="1800" b="0" i="0" u="none" strike="noStrike" cap="none">
                <a:solidFill>
                  <a:srgbClr val="000000"/>
                </a:solidFill>
                <a:latin typeface="Arial"/>
                <a:ea typeface="Arial"/>
                <a:cs typeface="Arial"/>
                <a:sym typeface="Arial"/>
              </a:rPr>
              <a:t> from one place to another (remember – it’s ENERGY on the move – NOT matter), it typically moves through a medium (like air or water) in a pattern.  Common examples include water waves, sound waves, light waves, and even seismic waves during earthquakes.  Some waves, however, can travel even WITHOUT a medium (like all wavelengths along the electromagnetic spectrum.)</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311700" y="112150"/>
            <a:ext cx="69108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4400">
                <a:latin typeface="Calibri"/>
                <a:ea typeface="Calibri"/>
                <a:cs typeface="Calibri"/>
                <a:sym typeface="Calibri"/>
              </a:rPr>
              <a:t>How does light travel?   </a:t>
            </a:r>
            <a:endParaRPr sz="4400">
              <a:latin typeface="Calibri"/>
              <a:ea typeface="Calibri"/>
              <a:cs typeface="Calibri"/>
              <a:sym typeface="Calibri"/>
            </a:endParaRPr>
          </a:p>
        </p:txBody>
      </p:sp>
      <p:sp>
        <p:nvSpPr>
          <p:cNvPr id="204" name="Google Shape;204;p34"/>
          <p:cNvSpPr txBox="1">
            <a:spLocks noGrp="1"/>
          </p:cNvSpPr>
          <p:nvPr>
            <p:ph type="body" idx="1"/>
          </p:nvPr>
        </p:nvSpPr>
        <p:spPr>
          <a:xfrm>
            <a:off x="311700" y="912276"/>
            <a:ext cx="8520600" cy="3172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300"/>
              <a:buNone/>
            </a:pPr>
            <a:r>
              <a:rPr lang="en-US" sz="1700"/>
              <a:t>5.8C - </a:t>
            </a:r>
            <a:r>
              <a:rPr lang="en-US" sz="1800">
                <a:latin typeface="Calibri"/>
                <a:ea typeface="Calibri"/>
                <a:cs typeface="Calibri"/>
                <a:sym typeface="Calibri"/>
              </a:rPr>
              <a:t>Demonstrate that light travels in a straight line until it strikes an opaque object and is reflected, refracted or absorbed.</a:t>
            </a:r>
            <a:endParaRPr sz="1300"/>
          </a:p>
          <a:p>
            <a:pPr marL="0" lvl="0" indent="0" algn="l" rtl="0">
              <a:lnSpc>
                <a:spcPct val="90000"/>
              </a:lnSpc>
              <a:spcBef>
                <a:spcPts val="1600"/>
              </a:spcBef>
              <a:spcAft>
                <a:spcPts val="0"/>
              </a:spcAft>
              <a:buSzPts val="1300"/>
              <a:buNone/>
            </a:pPr>
            <a:r>
              <a:rPr lang="en-US" sz="1900"/>
              <a:t>With a pinch of corn starch or talcum powder and a laser pointer, students can see the path of light it travels.   </a:t>
            </a:r>
            <a:endParaRPr sz="1900"/>
          </a:p>
          <a:p>
            <a:pPr marL="0" lvl="0" indent="0" algn="l" rtl="0">
              <a:lnSpc>
                <a:spcPct val="90000"/>
              </a:lnSpc>
              <a:spcBef>
                <a:spcPts val="1600"/>
              </a:spcBef>
              <a:spcAft>
                <a:spcPts val="0"/>
              </a:spcAft>
              <a:buSzPts val="1300"/>
              <a:buNone/>
            </a:pPr>
            <a:r>
              <a:rPr lang="en-US" sz="1900"/>
              <a:t>Discuss that although the photons travel in straight lines called rays from origin or source (sun, light bulbs) to opaque objects,  it is also an electromagnetic WAVE that can be measured by the distance from one wave top or "crest" to the next.  That distance also  determines the color of the light.  Demonstrate these waves (high energy, short waves and low energy longer waves) with a slinky and differentiate from pulse (like sound or electricity.)</a:t>
            </a:r>
            <a:endParaRPr sz="1900"/>
          </a:p>
          <a:p>
            <a:pPr marL="0" lvl="0" indent="0" algn="l" rtl="0">
              <a:spcBef>
                <a:spcPts val="1600"/>
              </a:spcBef>
              <a:spcAft>
                <a:spcPts val="1600"/>
              </a:spcAft>
              <a:buSzPts val="1300"/>
              <a:buNone/>
            </a:pPr>
            <a:r>
              <a:rPr lang="en-US" sz="1900"/>
              <a:t>There are plenty of fun reflection/refraction activities using water, straws, flashlights and mirrors.</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311700" y="251850"/>
            <a:ext cx="74718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600"/>
              <a:buFont typeface="Calibri"/>
              <a:buNone/>
            </a:pPr>
            <a:r>
              <a:rPr lang="en-US" sz="3600">
                <a:latin typeface="Calibri"/>
                <a:ea typeface="Calibri"/>
                <a:cs typeface="Calibri"/>
                <a:sym typeface="Calibri"/>
              </a:rPr>
              <a:t>Now you see me, now you don’t.   </a:t>
            </a:r>
            <a:endParaRPr sz="3600">
              <a:latin typeface="Calibri"/>
              <a:ea typeface="Calibri"/>
              <a:cs typeface="Calibri"/>
              <a:sym typeface="Calibri"/>
            </a:endParaRPr>
          </a:p>
        </p:txBody>
      </p:sp>
      <p:sp>
        <p:nvSpPr>
          <p:cNvPr id="210" name="Google Shape;210;p35"/>
          <p:cNvSpPr txBox="1">
            <a:spLocks noGrp="1"/>
          </p:cNvSpPr>
          <p:nvPr>
            <p:ph type="body" idx="1"/>
          </p:nvPr>
        </p:nvSpPr>
        <p:spPr>
          <a:xfrm>
            <a:off x="311700" y="1698213"/>
            <a:ext cx="8520600" cy="3172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600"/>
              </a:spcBef>
              <a:spcAft>
                <a:spcPts val="0"/>
              </a:spcAft>
              <a:buSzPts val="1300"/>
              <a:buNone/>
            </a:pPr>
            <a:r>
              <a:rPr lang="en-US" sz="2000"/>
              <a:t>While there are tons of resources for reflection &amp; refraction, today we’ll focus on absorption as it ties to the EM spectrum… more specifically, visible light!  Objects look different and appear different colors because they absorb some wavelengths of light (certain colors) and reflect other colors.</a:t>
            </a:r>
            <a:endParaRPr sz="2000"/>
          </a:p>
          <a:p>
            <a:pPr marL="0" lvl="0" indent="0" algn="l" rtl="0">
              <a:lnSpc>
                <a:spcPct val="90000"/>
              </a:lnSpc>
              <a:spcBef>
                <a:spcPts val="1600"/>
              </a:spcBef>
              <a:spcAft>
                <a:spcPts val="0"/>
              </a:spcAft>
              <a:buSzPts val="1300"/>
              <a:buNone/>
            </a:pPr>
            <a:r>
              <a:rPr lang="en-US" sz="2000"/>
              <a:t>The color you see on an object depends on the light frequencies / wavelengths that reach your eye. If a surface absorbs all of the colors but red, then it reflects red, and that’s the color we see.  </a:t>
            </a:r>
            <a:endParaRPr sz="2000"/>
          </a:p>
          <a:p>
            <a:pPr marL="0" lvl="0" indent="0" algn="l" rtl="0">
              <a:lnSpc>
                <a:spcPct val="90000"/>
              </a:lnSpc>
              <a:spcBef>
                <a:spcPts val="1600"/>
              </a:spcBef>
              <a:spcAft>
                <a:spcPts val="1600"/>
              </a:spcAft>
              <a:buSzPts val="1300"/>
              <a:buNone/>
            </a:pPr>
            <a:r>
              <a:rPr lang="en-US" sz="2000"/>
              <a:t>Use a page with various colored tiles and ask students what colors they see when observed under differently colored lights.</a:t>
            </a:r>
            <a:endParaRPr sz="2000"/>
          </a:p>
        </p:txBody>
      </p:sp>
      <p:sp>
        <p:nvSpPr>
          <p:cNvPr id="211" name="Google Shape;211;p35"/>
          <p:cNvSpPr txBox="1"/>
          <p:nvPr/>
        </p:nvSpPr>
        <p:spPr>
          <a:xfrm>
            <a:off x="311700" y="897200"/>
            <a:ext cx="6406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5.8C - Students will demonstrate and explain how light travels in a straight line and can be reflected, refracted or absorbed.</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2" name="Google Shape;212;p35"/>
          <p:cNvPicPr preferRelativeResize="0"/>
          <p:nvPr/>
        </p:nvPicPr>
        <p:blipFill rotWithShape="1">
          <a:blip r:embed="rId3">
            <a:alphaModFix/>
          </a:blip>
          <a:srcRect/>
          <a:stretch/>
        </p:blipFill>
        <p:spPr>
          <a:xfrm>
            <a:off x="7015690" y="33600"/>
            <a:ext cx="2009382" cy="172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body" idx="1"/>
          </p:nvPr>
        </p:nvSpPr>
        <p:spPr>
          <a:xfrm>
            <a:off x="311700" y="4448739"/>
            <a:ext cx="8520600" cy="459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600"/>
              </a:spcBef>
              <a:spcAft>
                <a:spcPts val="1600"/>
              </a:spcAft>
              <a:buSzPts val="1300"/>
              <a:buNone/>
            </a:pPr>
            <a:r>
              <a:rPr lang="en-US" sz="1800"/>
              <a:t>Using battery-operated lights in an empty paper box, you can ask the students to determine actual colors to demonstrate reflection and absorption.  </a:t>
            </a:r>
            <a:endParaRPr sz="1800"/>
          </a:p>
        </p:txBody>
      </p:sp>
      <p:pic>
        <p:nvPicPr>
          <p:cNvPr id="218" name="Google Shape;218;p36" descr="Each kind of light has a unique wavelength, but human eyes can only perceive a tiny slice of the full spectrum -- the very narrow range from red to violet. Microwaves, radio waves, x-rays and more are hiding, invisible, just beyond our perception. Here is a closer look at the waves we can't see. &#10;&#10;Animated by Pew36 Animation Studios." title="Light waves, visible and invisible">
            <a:hlinkClick r:id="rId3"/>
          </p:cNvPr>
          <p:cNvPicPr preferRelativeResize="0"/>
          <p:nvPr/>
        </p:nvPicPr>
        <p:blipFill>
          <a:blip r:embed="rId4">
            <a:alphaModFix/>
          </a:blip>
          <a:stretch>
            <a:fillRect/>
          </a:stretch>
        </p:blipFill>
        <p:spPr>
          <a:xfrm>
            <a:off x="715629" y="223630"/>
            <a:ext cx="7445077" cy="418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297650" y="2010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2600"/>
              <a:buFont typeface="Calibri"/>
              <a:buNone/>
            </a:pPr>
            <a:r>
              <a:rPr lang="en-US" sz="4400">
                <a:latin typeface="Calibri"/>
                <a:ea typeface="Calibri"/>
                <a:cs typeface="Calibri"/>
                <a:sym typeface="Calibri"/>
              </a:rPr>
              <a:t>Waves 101</a:t>
            </a:r>
            <a:endParaRPr sz="4400">
              <a:latin typeface="Calibri"/>
              <a:ea typeface="Calibri"/>
              <a:cs typeface="Calibri"/>
              <a:sym typeface="Calibri"/>
            </a:endParaRPr>
          </a:p>
        </p:txBody>
      </p:sp>
      <p:sp>
        <p:nvSpPr>
          <p:cNvPr id="224" name="Google Shape;224;p37"/>
          <p:cNvSpPr txBox="1">
            <a:spLocks noGrp="1"/>
          </p:cNvSpPr>
          <p:nvPr>
            <p:ph type="body" idx="1"/>
          </p:nvPr>
        </p:nvSpPr>
        <p:spPr>
          <a:xfrm>
            <a:off x="139700" y="889000"/>
            <a:ext cx="8877300" cy="2997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600"/>
              </a:spcBef>
              <a:spcAft>
                <a:spcPts val="0"/>
              </a:spcAft>
              <a:buSzPts val="1300"/>
              <a:buNone/>
            </a:pPr>
            <a:r>
              <a:rPr lang="en-US" sz="1800"/>
              <a:t>6.8C – Explain how energy is transferred through transverse and longitudinal waves.</a:t>
            </a:r>
            <a:endParaRPr/>
          </a:p>
          <a:p>
            <a:pPr marL="0" lvl="0" indent="0" algn="l" rtl="0">
              <a:lnSpc>
                <a:spcPct val="90000"/>
              </a:lnSpc>
              <a:spcBef>
                <a:spcPts val="1600"/>
              </a:spcBef>
              <a:spcAft>
                <a:spcPts val="0"/>
              </a:spcAft>
              <a:buSzPts val="1300"/>
              <a:buNone/>
            </a:pPr>
            <a:r>
              <a:rPr lang="en-US" sz="1800"/>
              <a:t>8.8A  - Compare the characteristics of amplitude, frequency, and wavelength in transverse waves, including the electromagnetic spectrum.</a:t>
            </a:r>
            <a:endParaRPr/>
          </a:p>
          <a:p>
            <a:pPr marL="0" lvl="0" indent="0" algn="l" rtl="0">
              <a:lnSpc>
                <a:spcPct val="90000"/>
              </a:lnSpc>
              <a:spcBef>
                <a:spcPts val="1600"/>
              </a:spcBef>
              <a:spcAft>
                <a:spcPts val="0"/>
              </a:spcAft>
              <a:buSzPts val="1300"/>
              <a:buNone/>
            </a:pPr>
            <a:endParaRPr sz="1200"/>
          </a:p>
          <a:p>
            <a:pPr marL="0" lvl="0" indent="0" algn="l" rtl="0">
              <a:lnSpc>
                <a:spcPct val="90000"/>
              </a:lnSpc>
              <a:spcBef>
                <a:spcPts val="1600"/>
              </a:spcBef>
              <a:spcAft>
                <a:spcPts val="0"/>
              </a:spcAft>
              <a:buSzPts val="1300"/>
              <a:buNone/>
            </a:pPr>
            <a:r>
              <a:rPr lang="en-US" sz="1900"/>
              <a:t>When energy is transferred, the excited particles of the medium cause movement (a WAVE) in a direction that is either PARALLEL (longitudinal) or PERPENDICULAR (transverse) to the direction of the wave’s travel.  </a:t>
            </a:r>
            <a:endParaRPr/>
          </a:p>
          <a:p>
            <a:pPr marL="0" lvl="0" indent="0" algn="l" rtl="0">
              <a:lnSpc>
                <a:spcPct val="90000"/>
              </a:lnSpc>
              <a:spcBef>
                <a:spcPts val="1600"/>
              </a:spcBef>
              <a:spcAft>
                <a:spcPts val="0"/>
              </a:spcAft>
              <a:buSzPts val="1300"/>
              <a:buNone/>
            </a:pPr>
            <a:r>
              <a:rPr lang="en-US" sz="1900"/>
              <a:t>When there is NO medium, energy can still travel in the form of electromagnetic waves.  These waves, like light and radio waves, can travel through the vacuum of space, meaning they don’t need a medium to propagate or disperse.  </a:t>
            </a:r>
            <a:endParaRPr sz="1900"/>
          </a:p>
          <a:p>
            <a:pPr marL="0" lvl="0" indent="0" algn="l" rtl="0">
              <a:lnSpc>
                <a:spcPct val="90000"/>
              </a:lnSpc>
              <a:spcBef>
                <a:spcPts val="1600"/>
              </a:spcBef>
              <a:spcAft>
                <a:spcPts val="0"/>
              </a:spcAft>
              <a:buSzPts val="1300"/>
              <a:buNone/>
            </a:pPr>
            <a:endParaRPr sz="1900"/>
          </a:p>
        </p:txBody>
      </p:sp>
    </p:spTree>
  </p:cSld>
  <p:clrMapOvr>
    <a:masterClrMapping/>
  </p:clrMapOvr>
</p:sld>
</file>

<file path=ppt/theme/theme1.xml><?xml version="1.0" encoding="utf-8"?>
<a:theme xmlns:a="http://schemas.openxmlformats.org/drawingml/2006/main" name="Wood Type">
  <a:themeElements>
    <a:clrScheme name="Wood Type">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4883</Words>
  <Application>Microsoft Office PowerPoint</Application>
  <PresentationFormat>On-screen Show (16:9)</PresentationFormat>
  <Paragraphs>331</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Noto Sans Symbols</vt:lpstr>
      <vt:lpstr>Georgia</vt:lpstr>
      <vt:lpstr>Verdana</vt:lpstr>
      <vt:lpstr>Trebuchet MS</vt:lpstr>
      <vt:lpstr>Raleway</vt:lpstr>
      <vt:lpstr>Rambla</vt:lpstr>
      <vt:lpstr>Calibri</vt:lpstr>
      <vt:lpstr>Arial</vt:lpstr>
      <vt:lpstr>Wood Type</vt:lpstr>
      <vt:lpstr>Simple Light</vt:lpstr>
      <vt:lpstr>Let’s do the WAVE!</vt:lpstr>
      <vt:lpstr>Teaching Objectives:</vt:lpstr>
      <vt:lpstr>Applicable 2024 TEKS:</vt:lpstr>
      <vt:lpstr>Looking at Light    </vt:lpstr>
      <vt:lpstr>Vocabulary for this Unit   *</vt:lpstr>
      <vt:lpstr>How does light travel?   </vt:lpstr>
      <vt:lpstr>Now you see me, now you don’t.   </vt:lpstr>
      <vt:lpstr>PowerPoint Presentation</vt:lpstr>
      <vt:lpstr>Waves 101</vt:lpstr>
      <vt:lpstr>PowerPoint Presentation</vt:lpstr>
      <vt:lpstr>Longitudinal</vt:lpstr>
      <vt:lpstr>PowerPoint Presentation</vt:lpstr>
      <vt:lpstr>Transverse and Longitudinal Waves</vt:lpstr>
      <vt:lpstr>What’s the DIFFERENCE?    Transverse and Longitudinal Waves</vt:lpstr>
      <vt:lpstr>What’s the DIFFERENCE?    Transverse and Longitudinal Waves</vt:lpstr>
      <vt:lpstr>PowerPoint Presentation</vt:lpstr>
      <vt:lpstr>PowerPoint Presentation</vt:lpstr>
      <vt:lpstr>PowerPoint Presentation</vt:lpstr>
      <vt:lpstr>PowerPoint Presentation</vt:lpstr>
      <vt:lpstr>PowerPoint Presentation</vt:lpstr>
      <vt:lpstr>What’s in a Wave?   </vt:lpstr>
      <vt:lpstr>What’s in a Wave?   </vt:lpstr>
      <vt:lpstr>So what do we do with all that energy?</vt:lpstr>
      <vt:lpstr>So what do we do with it?</vt:lpstr>
      <vt:lpstr>So what do we do with it?</vt:lpstr>
      <vt:lpstr>Commonly Confused… What’s the difference between types and properties?</vt:lpstr>
      <vt:lpstr>Collaboration</vt:lpstr>
      <vt:lpstr>Thank you! Julie Rhea, Bland ISD      julie.rhea@blandisd.org</vt:lpstr>
      <vt:lpstr>PowerPoint Presentation</vt:lpstr>
      <vt:lpstr>To learn more about the Electromagnetic Spectrum and some great STEM activities, sign up for NASA’s Liftoff Teacher Academy, online application at http://www.tsgc.utexas.edu/liftoff/ </vt:lpstr>
      <vt:lpstr>Thank you! Julie Rhea, Bland ISD julie.rhea@blandisd.org www.rheazclass.com        QR code for the handouts and foldables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do the WAVE!</dc:title>
  <dc:creator>Rhea, Julie</dc:creator>
  <cp:lastModifiedBy>Rhea, Julie</cp:lastModifiedBy>
  <cp:revision>2</cp:revision>
  <dcterms:modified xsi:type="dcterms:W3CDTF">2025-11-17T22:49:20Z</dcterms:modified>
</cp:coreProperties>
</file>