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70" r:id="rId16"/>
    <p:sldId id="269"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95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physics.com/t3.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youtu.be/wofUndFivZE?si=wsKGDLQX48WiZ34V"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physics.com/t3.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physics.com/t3.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physics.com/t3.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physics.com/t3.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physics.com/t3.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physics.com/t3.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physics.com/t3.html"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youtube.com/watch?v=4kFasbmY04c" TargetMode="External"/><Relationship Id="rId4" Type="http://schemas.openxmlformats.org/officeDocument/2006/relationships/hyperlink" Target="https://youtu.be/wofUndFivZE?si=wsKGDLQX48WiZ34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8da46d9c9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8da46d9c9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b="1" i="1">
                <a:solidFill>
                  <a:srgbClr val="595959"/>
                </a:solidFill>
              </a:rPr>
              <a:t>Try to hear a gentle tap through solid (book), liquid (a bag of water), and gas (a balloon).  Which one helps it travel best?</a:t>
            </a:r>
            <a:endParaRPr sz="900" b="1" i="1">
              <a:solidFill>
                <a:srgbClr val="595959"/>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1546da682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1546da682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Wave created via </a:t>
            </a:r>
            <a:r>
              <a:rPr lang="en" u="sng">
                <a:solidFill>
                  <a:schemeClr val="hlink"/>
                </a:solidFill>
                <a:hlinkClick r:id="rId3"/>
              </a:rPr>
              <a:t>https://ophysics.com/t3.html</a:t>
            </a:r>
            <a:r>
              <a:rPr lang="en"/>
              <a:t> (free wave drawing tool &amp; Google Slides)</a:t>
            </a:r>
            <a:endParaRPr/>
          </a:p>
          <a:p>
            <a:pPr marL="0" lvl="0" indent="0" algn="l" rtl="0">
              <a:spcBef>
                <a:spcPts val="0"/>
              </a:spcBef>
              <a:spcAft>
                <a:spcPts val="0"/>
              </a:spcAft>
              <a:buNone/>
            </a:pPr>
            <a:r>
              <a:rPr lang="en"/>
              <a:t>Excellent explanation - </a:t>
            </a:r>
            <a:r>
              <a:rPr lang="en" u="sng">
                <a:solidFill>
                  <a:schemeClr val="hlink"/>
                </a:solidFill>
                <a:hlinkClick r:id="rId4"/>
              </a:rPr>
              <a:t>https://youtu.be/wofUndFivZE?si=wsKGDLQX48WiZ34V</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8da46d9c9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8da46d9c9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Wave created via </a:t>
            </a:r>
            <a:r>
              <a:rPr lang="en" u="sng">
                <a:solidFill>
                  <a:schemeClr val="hlink"/>
                </a:solidFill>
                <a:hlinkClick r:id="rId3"/>
              </a:rPr>
              <a:t>https://ophysics.com/t3.html</a:t>
            </a:r>
            <a:r>
              <a:rPr lang="en"/>
              <a:t> (free wave drawing tool &amp; Google Slides)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952340e9c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952340e9c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952340e9c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952340e9c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945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952340e9c7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952340e9c7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952340e9c7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952340e9c7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7185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952340e9c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952340e9c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8da46d9c9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8da46d9c9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97d08645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97d08645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Wave created via </a:t>
            </a:r>
            <a:r>
              <a:rPr lang="en" u="sng">
                <a:solidFill>
                  <a:schemeClr val="hlink"/>
                </a:solidFill>
                <a:hlinkClick r:id="rId3"/>
              </a:rPr>
              <a:t>https://ophysics.com/t3.html</a:t>
            </a:r>
            <a:r>
              <a:rPr lang="en">
                <a:solidFill>
                  <a:schemeClr val="dk1"/>
                </a:solidFill>
              </a:rPr>
              <a:t> (free wave drawing tool &amp; Google Slides)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8da46d9c9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8da46d9c9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Wave created via </a:t>
            </a:r>
            <a:r>
              <a:rPr lang="en" u="sng">
                <a:solidFill>
                  <a:schemeClr val="hlink"/>
                </a:solidFill>
                <a:hlinkClick r:id="rId3"/>
              </a:rPr>
              <a:t>https://ophysics.com/t3.html</a:t>
            </a:r>
            <a:r>
              <a:rPr lang="en">
                <a:solidFill>
                  <a:schemeClr val="dk1"/>
                </a:solidFill>
              </a:rPr>
              <a:t> (free wave drawing tool &amp; Google Slides)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952340e9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952340e9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Wave created via </a:t>
            </a:r>
            <a:r>
              <a:rPr lang="en" u="sng">
                <a:solidFill>
                  <a:schemeClr val="hlink"/>
                </a:solidFill>
                <a:hlinkClick r:id="rId3"/>
              </a:rPr>
              <a:t>https://ophysics.com/t3.html</a:t>
            </a:r>
            <a:r>
              <a:rPr lang="en">
                <a:solidFill>
                  <a:schemeClr val="dk1"/>
                </a:solidFill>
              </a:rPr>
              <a:t> (free wave drawing tool &amp; Google Slides)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952340e9c7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952340e9c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Wave created via </a:t>
            </a:r>
            <a:r>
              <a:rPr lang="en" u="sng">
                <a:solidFill>
                  <a:schemeClr val="hlink"/>
                </a:solidFill>
                <a:hlinkClick r:id="rId3"/>
              </a:rPr>
              <a:t>https://ophysics.com/t3.html</a:t>
            </a:r>
            <a:r>
              <a:rPr lang="en">
                <a:solidFill>
                  <a:schemeClr val="dk1"/>
                </a:solidFill>
              </a:rPr>
              <a:t> (free wave drawing tool &amp; Google Slides)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952340e9c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952340e9c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Wave created via </a:t>
            </a:r>
            <a:r>
              <a:rPr lang="en" u="sng">
                <a:solidFill>
                  <a:schemeClr val="hlink"/>
                </a:solidFill>
                <a:hlinkClick r:id="rId3"/>
              </a:rPr>
              <a:t>https://ophysics.com/t3.html</a:t>
            </a:r>
            <a:r>
              <a:rPr lang="en">
                <a:solidFill>
                  <a:schemeClr val="dk1"/>
                </a:solidFill>
              </a:rPr>
              <a:t> (free wave drawing tool &amp; Google Slides)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8da46d9c9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8da46d9c9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Wave created via </a:t>
            </a:r>
            <a:r>
              <a:rPr lang="en" u="sng">
                <a:solidFill>
                  <a:schemeClr val="hlink"/>
                </a:solidFill>
                <a:hlinkClick r:id="rId3"/>
              </a:rPr>
              <a:t>https://ophysics.com/t3.html</a:t>
            </a:r>
            <a:r>
              <a:rPr lang="en"/>
              <a:t> (free wave drawing tool &amp; Google Slides)</a:t>
            </a:r>
            <a:endParaRPr/>
          </a:p>
          <a:p>
            <a:pPr marL="0" lvl="0" indent="0" algn="l" rtl="0">
              <a:spcBef>
                <a:spcPts val="0"/>
              </a:spcBef>
              <a:spcAft>
                <a:spcPts val="0"/>
              </a:spcAft>
              <a:buClr>
                <a:schemeClr val="dk1"/>
              </a:buClr>
              <a:buSzPts val="1100"/>
              <a:buFont typeface="Arial"/>
              <a:buNone/>
            </a:pPr>
            <a:r>
              <a:rPr lang="en">
                <a:solidFill>
                  <a:schemeClr val="dk1"/>
                </a:solidFill>
              </a:rPr>
              <a:t>Excellent explanations - </a:t>
            </a:r>
            <a:r>
              <a:rPr lang="en" u="sng">
                <a:solidFill>
                  <a:schemeClr val="hlink"/>
                </a:solidFill>
                <a:hlinkClick r:id="rId4"/>
              </a:rPr>
              <a:t>https://youtu.be/wofUndFivZE?si=wsKGDLQX48WiZ34V</a:t>
            </a:r>
            <a:endParaRPr/>
          </a:p>
          <a:p>
            <a:pPr marL="0" lvl="0" indent="0" algn="l" rtl="0">
              <a:spcBef>
                <a:spcPts val="0"/>
              </a:spcBef>
              <a:spcAft>
                <a:spcPts val="0"/>
              </a:spcAft>
              <a:buClr>
                <a:schemeClr val="dk1"/>
              </a:buClr>
              <a:buSzPts val="1100"/>
              <a:buFont typeface="Arial"/>
              <a:buNone/>
            </a:pPr>
            <a:r>
              <a:rPr lang="en" u="sng">
                <a:solidFill>
                  <a:schemeClr val="hlink"/>
                </a:solidFill>
                <a:hlinkClick r:id="rId5"/>
              </a:rPr>
              <a:t>https://www.youtube.com/watch?v=4kFasbmY04c</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the ear hears sound icon vector outline illustration (Provided by Getty Images)"/>
          <p:cNvPicPr preferRelativeResize="0"/>
          <p:nvPr/>
        </p:nvPicPr>
        <p:blipFill>
          <a:blip r:embed="rId3">
            <a:alphaModFix/>
          </a:blip>
          <a:stretch>
            <a:fillRect/>
          </a:stretch>
        </p:blipFill>
        <p:spPr>
          <a:xfrm flipH="1">
            <a:off x="7333973" y="1138614"/>
            <a:ext cx="1810028" cy="1810028"/>
          </a:xfrm>
          <a:prstGeom prst="rect">
            <a:avLst/>
          </a:prstGeom>
          <a:noFill/>
          <a:ln>
            <a:noFill/>
          </a:ln>
        </p:spPr>
      </p:pic>
      <p:pic>
        <p:nvPicPr>
          <p:cNvPr id="55" name="Google Shape;55;p13" descr="Yellow megaphone (Provided by Getty Images)"/>
          <p:cNvPicPr preferRelativeResize="0"/>
          <p:nvPr/>
        </p:nvPicPr>
        <p:blipFill>
          <a:blip r:embed="rId4">
            <a:alphaModFix/>
          </a:blip>
          <a:stretch>
            <a:fillRect/>
          </a:stretch>
        </p:blipFill>
        <p:spPr>
          <a:xfrm flipH="1">
            <a:off x="219804" y="1342128"/>
            <a:ext cx="2417249" cy="1858949"/>
          </a:xfrm>
          <a:prstGeom prst="rect">
            <a:avLst/>
          </a:prstGeom>
          <a:noFill/>
          <a:ln>
            <a:noFill/>
          </a:ln>
        </p:spPr>
      </p:pic>
      <p:sp>
        <p:nvSpPr>
          <p:cNvPr id="56" name="Google Shape;56;p13"/>
          <p:cNvSpPr txBox="1"/>
          <p:nvPr/>
        </p:nvSpPr>
        <p:spPr>
          <a:xfrm>
            <a:off x="93800" y="2960525"/>
            <a:ext cx="2886900" cy="180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   </a:t>
            </a:r>
            <a:r>
              <a:rPr lang="en" sz="1800" b="1">
                <a:solidFill>
                  <a:schemeClr val="dk2"/>
                </a:solidFill>
              </a:rPr>
              <a:t>Energy Source</a:t>
            </a:r>
            <a:endParaRPr sz="1800" b="1">
              <a:solidFill>
                <a:schemeClr val="dk2"/>
              </a:solidFill>
            </a:endParaRPr>
          </a:p>
          <a:p>
            <a:pPr marL="0" lvl="0" indent="0" algn="l" rtl="0">
              <a:spcBef>
                <a:spcPts val="0"/>
              </a:spcBef>
              <a:spcAft>
                <a:spcPts val="0"/>
              </a:spcAft>
              <a:buClr>
                <a:schemeClr val="dk1"/>
              </a:buClr>
              <a:buSzPts val="1100"/>
              <a:buFont typeface="Arial"/>
              <a:buNone/>
            </a:pPr>
            <a:r>
              <a:rPr lang="en" sz="1200">
                <a:solidFill>
                  <a:schemeClr val="dk2"/>
                </a:solidFill>
              </a:rPr>
              <a:t>Sounds (like your voice, musical instruments, the P waves of an earthquake, etc.) create vibrations or ripples of energy moving out away from the source in a direction </a:t>
            </a:r>
            <a:r>
              <a:rPr lang="en" sz="1200" b="1">
                <a:solidFill>
                  <a:schemeClr val="dk2"/>
                </a:solidFill>
              </a:rPr>
              <a:t>PARALLEL </a:t>
            </a:r>
            <a:r>
              <a:rPr lang="en" sz="1200">
                <a:solidFill>
                  <a:schemeClr val="dk2"/>
                </a:solidFill>
              </a:rPr>
              <a:t>to the resting position of the particles in a medium - meaning the particles move back and forth in the same direction that the wave is traveling.</a:t>
            </a:r>
            <a:endParaRPr sz="1200">
              <a:solidFill>
                <a:schemeClr val="dk2"/>
              </a:solidFill>
            </a:endParaRPr>
          </a:p>
          <a:p>
            <a:pPr marL="0" lvl="0" indent="0" algn="l" rtl="0">
              <a:spcBef>
                <a:spcPts val="0"/>
              </a:spcBef>
              <a:spcAft>
                <a:spcPts val="0"/>
              </a:spcAft>
              <a:buNone/>
            </a:pPr>
            <a:endParaRPr sz="1800">
              <a:solidFill>
                <a:schemeClr val="dk2"/>
              </a:solidFill>
            </a:endParaRPr>
          </a:p>
        </p:txBody>
      </p:sp>
      <p:pic>
        <p:nvPicPr>
          <p:cNvPr id="57" name="Google Shape;57;p13"/>
          <p:cNvPicPr preferRelativeResize="0"/>
          <p:nvPr/>
        </p:nvPicPr>
        <p:blipFill>
          <a:blip r:embed="rId5">
            <a:alphaModFix/>
          </a:blip>
          <a:stretch>
            <a:fillRect/>
          </a:stretch>
        </p:blipFill>
        <p:spPr>
          <a:xfrm>
            <a:off x="2385025" y="1201713"/>
            <a:ext cx="5276377" cy="1758800"/>
          </a:xfrm>
          <a:prstGeom prst="rect">
            <a:avLst/>
          </a:prstGeom>
          <a:noFill/>
          <a:ln>
            <a:noFill/>
          </a:ln>
        </p:spPr>
      </p:pic>
      <p:cxnSp>
        <p:nvCxnSpPr>
          <p:cNvPr id="58" name="Google Shape;58;p13"/>
          <p:cNvCxnSpPr/>
          <p:nvPr/>
        </p:nvCxnSpPr>
        <p:spPr>
          <a:xfrm>
            <a:off x="2407936" y="2104024"/>
            <a:ext cx="5276400" cy="0"/>
          </a:xfrm>
          <a:prstGeom prst="straightConnector1">
            <a:avLst/>
          </a:prstGeom>
          <a:noFill/>
          <a:ln w="28575" cap="flat" cmpd="sng">
            <a:solidFill>
              <a:schemeClr val="dk2"/>
            </a:solidFill>
            <a:prstDash val="solid"/>
            <a:round/>
            <a:headEnd type="none" w="med" len="med"/>
            <a:tailEnd type="triangle" w="med" len="med"/>
          </a:ln>
        </p:spPr>
      </p:cxnSp>
      <p:sp>
        <p:nvSpPr>
          <p:cNvPr id="59" name="Google Shape;59;p13"/>
          <p:cNvSpPr txBox="1"/>
          <p:nvPr/>
        </p:nvSpPr>
        <p:spPr>
          <a:xfrm>
            <a:off x="3089900" y="3028850"/>
            <a:ext cx="3295800" cy="20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       Direction of Vibrations</a:t>
            </a:r>
            <a:endParaRPr sz="1800" b="1">
              <a:solidFill>
                <a:schemeClr val="dk2"/>
              </a:solidFill>
            </a:endParaRPr>
          </a:p>
          <a:p>
            <a:pPr marL="0" lvl="0" indent="0" algn="l" rtl="0">
              <a:spcBef>
                <a:spcPts val="0"/>
              </a:spcBef>
              <a:spcAft>
                <a:spcPts val="0"/>
              </a:spcAft>
              <a:buNone/>
            </a:pPr>
            <a:r>
              <a:rPr lang="en" sz="1300">
                <a:solidFill>
                  <a:schemeClr val="dk2"/>
                </a:solidFill>
              </a:rPr>
              <a:t>These vibrations move through the air causing pressure variations in particles of a medium (what it’s traveling THROUGH) as those particles are pushed in waves - these vibrations cause disturbances in the medium through which they’re traveling (air, water, or solids).</a:t>
            </a:r>
            <a:endParaRPr sz="1300">
              <a:solidFill>
                <a:schemeClr val="dk2"/>
              </a:solidFill>
            </a:endParaRPr>
          </a:p>
          <a:p>
            <a:pPr marL="0" lvl="0" indent="0" algn="l" rtl="0">
              <a:spcBef>
                <a:spcPts val="0"/>
              </a:spcBef>
              <a:spcAft>
                <a:spcPts val="0"/>
              </a:spcAft>
              <a:buNone/>
            </a:pPr>
            <a:r>
              <a:rPr lang="en" b="1" i="1">
                <a:solidFill>
                  <a:schemeClr val="dk2"/>
                </a:solidFill>
              </a:rPr>
              <a:t>                    Test it out!</a:t>
            </a:r>
            <a:endParaRPr b="1" i="1">
              <a:solidFill>
                <a:schemeClr val="dk2"/>
              </a:solidFill>
            </a:endParaRPr>
          </a:p>
          <a:p>
            <a:pPr marL="0" lvl="0" indent="0" algn="l" rtl="0">
              <a:spcBef>
                <a:spcPts val="0"/>
              </a:spcBef>
              <a:spcAft>
                <a:spcPts val="0"/>
              </a:spcAft>
              <a:buNone/>
            </a:pPr>
            <a:endParaRPr sz="900" b="1" i="1">
              <a:solidFill>
                <a:schemeClr val="dk2"/>
              </a:solidFill>
            </a:endParaRPr>
          </a:p>
        </p:txBody>
      </p:sp>
      <p:sp>
        <p:nvSpPr>
          <p:cNvPr id="60" name="Google Shape;60;p13"/>
          <p:cNvSpPr txBox="1"/>
          <p:nvPr/>
        </p:nvSpPr>
        <p:spPr>
          <a:xfrm>
            <a:off x="6426167" y="2785200"/>
            <a:ext cx="2649000" cy="22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            </a:t>
            </a:r>
            <a:r>
              <a:rPr lang="en" sz="1800" b="1">
                <a:solidFill>
                  <a:schemeClr val="dk2"/>
                </a:solidFill>
              </a:rPr>
              <a:t>Sound</a:t>
            </a:r>
            <a:endParaRPr sz="1800" b="1">
              <a:solidFill>
                <a:schemeClr val="dk2"/>
              </a:solidFill>
            </a:endParaRPr>
          </a:p>
          <a:p>
            <a:pPr marL="0" lvl="0" indent="0" algn="l" rtl="0">
              <a:spcBef>
                <a:spcPts val="0"/>
              </a:spcBef>
              <a:spcAft>
                <a:spcPts val="0"/>
              </a:spcAft>
              <a:buNone/>
            </a:pPr>
            <a:r>
              <a:rPr lang="en" sz="1200">
                <a:solidFill>
                  <a:schemeClr val="dk2"/>
                </a:solidFill>
              </a:rPr>
              <a:t>These vibrations reach our ears and our brains translates them into SOUND.  Some have frequencies too high or low for human hearing and depending on the frequency of the compressions, it can have higher or lower pitch. We measure sound in Hertz (Hz.) We call this end the transducer or receiver and it converts sound to electrical energy.</a:t>
            </a:r>
            <a:endParaRPr sz="1600">
              <a:solidFill>
                <a:schemeClr val="dk2"/>
              </a:solidFill>
            </a:endParaRPr>
          </a:p>
        </p:txBody>
      </p:sp>
      <p:sp>
        <p:nvSpPr>
          <p:cNvPr id="61" name="Google Shape;61;p13"/>
          <p:cNvSpPr txBox="1"/>
          <p:nvPr/>
        </p:nvSpPr>
        <p:spPr>
          <a:xfrm>
            <a:off x="191700" y="172525"/>
            <a:ext cx="3441900" cy="5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Longitudinal Waves Made Easy</a:t>
            </a:r>
            <a:endParaRPr sz="1800">
              <a:solidFill>
                <a:schemeClr val="dk2"/>
              </a:solidFill>
            </a:endParaRPr>
          </a:p>
        </p:txBody>
      </p:sp>
      <p:cxnSp>
        <p:nvCxnSpPr>
          <p:cNvPr id="62" name="Google Shape;62;p13"/>
          <p:cNvCxnSpPr/>
          <p:nvPr/>
        </p:nvCxnSpPr>
        <p:spPr>
          <a:xfrm rot="10800000" flipH="1">
            <a:off x="3920084" y="3028850"/>
            <a:ext cx="1981800" cy="11400"/>
          </a:xfrm>
          <a:prstGeom prst="straightConnector1">
            <a:avLst/>
          </a:prstGeom>
          <a:noFill/>
          <a:ln w="28575" cap="flat" cmpd="sng">
            <a:solidFill>
              <a:schemeClr val="dk2"/>
            </a:solidFill>
            <a:prstDash val="solid"/>
            <a:round/>
            <a:headEnd type="none" w="med" len="med"/>
            <a:tailEnd type="stealth"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22"/>
          <p:cNvPicPr preferRelativeResize="0"/>
          <p:nvPr/>
        </p:nvPicPr>
        <p:blipFill rotWithShape="1">
          <a:blip r:embed="rId3">
            <a:alphaModFix/>
          </a:blip>
          <a:srcRect l="4294" t="6359" r="7522" b="27877"/>
          <a:stretch/>
        </p:blipFill>
        <p:spPr>
          <a:xfrm>
            <a:off x="881800" y="400075"/>
            <a:ext cx="7025752" cy="4343350"/>
          </a:xfrm>
          <a:prstGeom prst="rect">
            <a:avLst/>
          </a:prstGeom>
          <a:noFill/>
          <a:ln>
            <a:noFill/>
          </a:ln>
        </p:spPr>
      </p:pic>
      <p:cxnSp>
        <p:nvCxnSpPr>
          <p:cNvPr id="234" name="Google Shape;234;p22"/>
          <p:cNvCxnSpPr/>
          <p:nvPr/>
        </p:nvCxnSpPr>
        <p:spPr>
          <a:xfrm>
            <a:off x="1352475" y="2894575"/>
            <a:ext cx="546300" cy="0"/>
          </a:xfrm>
          <a:prstGeom prst="straightConnector1">
            <a:avLst/>
          </a:prstGeom>
          <a:noFill/>
          <a:ln w="9525" cap="flat" cmpd="sng">
            <a:solidFill>
              <a:schemeClr val="dk2"/>
            </a:solidFill>
            <a:prstDash val="solid"/>
            <a:round/>
            <a:headEnd type="none" w="med" len="med"/>
            <a:tailEnd type="triangle" w="med" len="med"/>
          </a:ln>
        </p:spPr>
      </p:cxnSp>
      <p:sp>
        <p:nvSpPr>
          <p:cNvPr id="235" name="Google Shape;235;p22"/>
          <p:cNvSpPr txBox="1"/>
          <p:nvPr/>
        </p:nvSpPr>
        <p:spPr>
          <a:xfrm>
            <a:off x="3939400" y="1119792"/>
            <a:ext cx="862500" cy="3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Crest</a:t>
            </a:r>
            <a:endParaRPr sz="1800">
              <a:solidFill>
                <a:schemeClr val="dk2"/>
              </a:solidFill>
            </a:endParaRPr>
          </a:p>
        </p:txBody>
      </p:sp>
      <p:sp>
        <p:nvSpPr>
          <p:cNvPr id="236" name="Google Shape;236;p22"/>
          <p:cNvSpPr txBox="1"/>
          <p:nvPr/>
        </p:nvSpPr>
        <p:spPr>
          <a:xfrm>
            <a:off x="2204525" y="4178050"/>
            <a:ext cx="938100" cy="3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Trough</a:t>
            </a:r>
            <a:endParaRPr sz="1800">
              <a:solidFill>
                <a:schemeClr val="dk2"/>
              </a:solidFill>
            </a:endParaRPr>
          </a:p>
        </p:txBody>
      </p:sp>
      <p:sp>
        <p:nvSpPr>
          <p:cNvPr id="237" name="Google Shape;237;p22"/>
          <p:cNvSpPr txBox="1"/>
          <p:nvPr/>
        </p:nvSpPr>
        <p:spPr>
          <a:xfrm>
            <a:off x="3624050" y="4361600"/>
            <a:ext cx="1447200" cy="2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Wavelength</a:t>
            </a:r>
            <a:endParaRPr sz="1800">
              <a:solidFill>
                <a:schemeClr val="dk2"/>
              </a:solidFill>
            </a:endParaRPr>
          </a:p>
        </p:txBody>
      </p:sp>
      <p:cxnSp>
        <p:nvCxnSpPr>
          <p:cNvPr id="238" name="Google Shape;238;p22"/>
          <p:cNvCxnSpPr/>
          <p:nvPr/>
        </p:nvCxnSpPr>
        <p:spPr>
          <a:xfrm>
            <a:off x="4303625" y="1773200"/>
            <a:ext cx="28800" cy="1111800"/>
          </a:xfrm>
          <a:prstGeom prst="straightConnector1">
            <a:avLst/>
          </a:prstGeom>
          <a:noFill/>
          <a:ln w="38100" cap="flat" cmpd="sng">
            <a:solidFill>
              <a:srgbClr val="00FF00"/>
            </a:solidFill>
            <a:prstDash val="dashDot"/>
            <a:round/>
            <a:headEnd type="none" w="med" len="med"/>
            <a:tailEnd type="none" w="med" len="med"/>
          </a:ln>
        </p:spPr>
      </p:cxnSp>
      <p:cxnSp>
        <p:nvCxnSpPr>
          <p:cNvPr id="239" name="Google Shape;239;p22"/>
          <p:cNvCxnSpPr/>
          <p:nvPr/>
        </p:nvCxnSpPr>
        <p:spPr>
          <a:xfrm>
            <a:off x="5751425" y="2916200"/>
            <a:ext cx="28800" cy="1111800"/>
          </a:xfrm>
          <a:prstGeom prst="straightConnector1">
            <a:avLst/>
          </a:prstGeom>
          <a:noFill/>
          <a:ln w="38100" cap="flat" cmpd="sng">
            <a:solidFill>
              <a:srgbClr val="00FF00"/>
            </a:solidFill>
            <a:prstDash val="dashDot"/>
            <a:round/>
            <a:headEnd type="none" w="med" len="med"/>
            <a:tailEnd type="none" w="med" len="med"/>
          </a:ln>
        </p:spPr>
      </p:cxnSp>
      <p:sp>
        <p:nvSpPr>
          <p:cNvPr id="240" name="Google Shape;240;p22"/>
          <p:cNvSpPr txBox="1"/>
          <p:nvPr/>
        </p:nvSpPr>
        <p:spPr>
          <a:xfrm>
            <a:off x="5300450" y="1763625"/>
            <a:ext cx="1399500" cy="5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Amplitude</a:t>
            </a:r>
            <a:endParaRPr sz="1800">
              <a:solidFill>
                <a:schemeClr val="dk2"/>
              </a:solidFill>
            </a:endParaRPr>
          </a:p>
        </p:txBody>
      </p:sp>
      <p:cxnSp>
        <p:nvCxnSpPr>
          <p:cNvPr id="241" name="Google Shape;241;p22"/>
          <p:cNvCxnSpPr>
            <a:stCxn id="240" idx="1"/>
          </p:cNvCxnSpPr>
          <p:nvPr/>
        </p:nvCxnSpPr>
        <p:spPr>
          <a:xfrm flipH="1">
            <a:off x="4370750" y="2031975"/>
            <a:ext cx="929700" cy="268500"/>
          </a:xfrm>
          <a:prstGeom prst="straightConnector1">
            <a:avLst/>
          </a:prstGeom>
          <a:noFill/>
          <a:ln w="9525" cap="flat" cmpd="sng">
            <a:solidFill>
              <a:schemeClr val="dk2"/>
            </a:solidFill>
            <a:prstDash val="solid"/>
            <a:round/>
            <a:headEnd type="none" w="med" len="med"/>
            <a:tailEnd type="triangle" w="med" len="med"/>
          </a:ln>
        </p:spPr>
      </p:cxnSp>
      <p:cxnSp>
        <p:nvCxnSpPr>
          <p:cNvPr id="242" name="Google Shape;242;p22"/>
          <p:cNvCxnSpPr/>
          <p:nvPr/>
        </p:nvCxnSpPr>
        <p:spPr>
          <a:xfrm flipH="1">
            <a:off x="5751050" y="2184375"/>
            <a:ext cx="82800" cy="652800"/>
          </a:xfrm>
          <a:prstGeom prst="straightConnector1">
            <a:avLst/>
          </a:prstGeom>
          <a:noFill/>
          <a:ln w="9525" cap="flat" cmpd="sng">
            <a:solidFill>
              <a:schemeClr val="dk2"/>
            </a:solidFill>
            <a:prstDash val="solid"/>
            <a:round/>
            <a:headEnd type="none" w="med" len="med"/>
            <a:tailEnd type="triangle" w="med" len="med"/>
          </a:ln>
        </p:spPr>
      </p:cxnSp>
      <p:sp>
        <p:nvSpPr>
          <p:cNvPr id="243" name="Google Shape;243;p22"/>
          <p:cNvSpPr/>
          <p:nvPr/>
        </p:nvSpPr>
        <p:spPr>
          <a:xfrm rot="-5400000">
            <a:off x="4203025" y="2785100"/>
            <a:ext cx="258900" cy="29715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44" name="Google Shape;244;p22"/>
          <p:cNvCxnSpPr/>
          <p:nvPr/>
        </p:nvCxnSpPr>
        <p:spPr>
          <a:xfrm>
            <a:off x="4284450" y="1754050"/>
            <a:ext cx="28800" cy="2242800"/>
          </a:xfrm>
          <a:prstGeom prst="straightConnector1">
            <a:avLst/>
          </a:prstGeom>
          <a:noFill/>
          <a:ln w="28575" cap="flat" cmpd="sng">
            <a:solidFill>
              <a:srgbClr val="FF0000"/>
            </a:solidFill>
            <a:prstDash val="lgDashDot"/>
            <a:round/>
            <a:headEnd type="none" w="med" len="med"/>
            <a:tailEnd type="none" w="med" len="med"/>
          </a:ln>
        </p:spPr>
      </p:cxnSp>
      <p:sp>
        <p:nvSpPr>
          <p:cNvPr id="245" name="Google Shape;245;p22"/>
          <p:cNvSpPr txBox="1"/>
          <p:nvPr/>
        </p:nvSpPr>
        <p:spPr>
          <a:xfrm>
            <a:off x="2453725" y="1581500"/>
            <a:ext cx="938100" cy="3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Wave</a:t>
            </a:r>
            <a:endParaRPr sz="1800">
              <a:solidFill>
                <a:schemeClr val="dk2"/>
              </a:solidFill>
            </a:endParaRPr>
          </a:p>
          <a:p>
            <a:pPr marL="0" lvl="0" indent="0" algn="l" rtl="0">
              <a:spcBef>
                <a:spcPts val="0"/>
              </a:spcBef>
              <a:spcAft>
                <a:spcPts val="0"/>
              </a:spcAft>
              <a:buNone/>
            </a:pPr>
            <a:r>
              <a:rPr lang="en" sz="1800">
                <a:solidFill>
                  <a:schemeClr val="dk2"/>
                </a:solidFill>
              </a:rPr>
              <a:t>Height</a:t>
            </a:r>
            <a:endParaRPr sz="1800">
              <a:solidFill>
                <a:schemeClr val="dk2"/>
              </a:solidFill>
            </a:endParaRPr>
          </a:p>
        </p:txBody>
      </p:sp>
      <p:cxnSp>
        <p:nvCxnSpPr>
          <p:cNvPr id="246" name="Google Shape;246;p22"/>
          <p:cNvCxnSpPr/>
          <p:nvPr/>
        </p:nvCxnSpPr>
        <p:spPr>
          <a:xfrm>
            <a:off x="3297200" y="2089500"/>
            <a:ext cx="1006500" cy="1073400"/>
          </a:xfrm>
          <a:prstGeom prst="straightConnector1">
            <a:avLst/>
          </a:prstGeom>
          <a:noFill/>
          <a:ln w="9525" cap="flat" cmpd="sng">
            <a:solidFill>
              <a:schemeClr val="dk2"/>
            </a:solidFill>
            <a:prstDash val="solid"/>
            <a:round/>
            <a:headEnd type="none" w="med" len="med"/>
            <a:tailEnd type="triangle" w="med" len="med"/>
          </a:ln>
        </p:spPr>
      </p:cxnSp>
      <p:cxnSp>
        <p:nvCxnSpPr>
          <p:cNvPr id="247" name="Google Shape;247;p22"/>
          <p:cNvCxnSpPr/>
          <p:nvPr/>
        </p:nvCxnSpPr>
        <p:spPr>
          <a:xfrm rot="10800000" flipH="1">
            <a:off x="4169425" y="4006475"/>
            <a:ext cx="373800" cy="9600"/>
          </a:xfrm>
          <a:prstGeom prst="straightConnector1">
            <a:avLst/>
          </a:prstGeom>
          <a:noFill/>
          <a:ln w="9525" cap="flat" cmpd="sng">
            <a:solidFill>
              <a:schemeClr val="dk2"/>
            </a:solidFill>
            <a:prstDash val="dot"/>
            <a:round/>
            <a:headEnd type="none" w="med" len="med"/>
            <a:tailEnd type="none" w="med" len="med"/>
          </a:ln>
        </p:spPr>
      </p:cxnSp>
      <p:sp>
        <p:nvSpPr>
          <p:cNvPr id="248" name="Google Shape;248;p22"/>
          <p:cNvSpPr txBox="1"/>
          <p:nvPr/>
        </p:nvSpPr>
        <p:spPr>
          <a:xfrm>
            <a:off x="6699950" y="113125"/>
            <a:ext cx="2377200" cy="51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rPr>
              <a:t>Transverse Wave</a:t>
            </a:r>
            <a:endParaRPr sz="1800" b="1">
              <a:solidFill>
                <a:schemeClr val="dk2"/>
              </a:solidFill>
            </a:endParaRPr>
          </a:p>
          <a:p>
            <a:pPr marL="0" lvl="0" indent="0" algn="ctr" rtl="0">
              <a:spcBef>
                <a:spcPts val="0"/>
              </a:spcBef>
              <a:spcAft>
                <a:spcPts val="0"/>
              </a:spcAft>
              <a:buNone/>
            </a:pPr>
            <a:r>
              <a:rPr lang="en">
                <a:solidFill>
                  <a:schemeClr val="dk2"/>
                </a:solidFill>
              </a:rPr>
              <a:t>(labeled)</a:t>
            </a:r>
            <a:endParaRPr>
              <a:solidFill>
                <a:schemeClr val="dk2"/>
              </a:solidFill>
            </a:endParaRPr>
          </a:p>
        </p:txBody>
      </p:sp>
      <p:sp>
        <p:nvSpPr>
          <p:cNvPr id="249" name="Google Shape;249;p22"/>
          <p:cNvSpPr txBox="1"/>
          <p:nvPr/>
        </p:nvSpPr>
        <p:spPr>
          <a:xfrm>
            <a:off x="151200" y="2678954"/>
            <a:ext cx="1319400" cy="3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dk2"/>
                </a:solidFill>
              </a:rPr>
              <a:t>Rest position</a:t>
            </a:r>
            <a:endParaRPr sz="1300" b="1">
              <a:solidFill>
                <a:schemeClr val="dk2"/>
              </a:solidFill>
            </a:endParaRPr>
          </a:p>
        </p:txBody>
      </p:sp>
      <p:cxnSp>
        <p:nvCxnSpPr>
          <p:cNvPr id="250" name="Google Shape;250;p22"/>
          <p:cNvCxnSpPr/>
          <p:nvPr/>
        </p:nvCxnSpPr>
        <p:spPr>
          <a:xfrm rot="10800000" flipH="1">
            <a:off x="2673575" y="4048427"/>
            <a:ext cx="89400" cy="186900"/>
          </a:xfrm>
          <a:prstGeom prst="straightConnector1">
            <a:avLst/>
          </a:prstGeom>
          <a:noFill/>
          <a:ln w="9525" cap="flat" cmpd="sng">
            <a:solidFill>
              <a:schemeClr val="dk2"/>
            </a:solidFill>
            <a:prstDash val="solid"/>
            <a:round/>
            <a:headEnd type="none" w="med" len="med"/>
            <a:tailEnd type="triangle" w="med" len="med"/>
          </a:ln>
        </p:spPr>
      </p:cxnSp>
      <p:cxnSp>
        <p:nvCxnSpPr>
          <p:cNvPr id="251" name="Google Shape;251;p22"/>
          <p:cNvCxnSpPr/>
          <p:nvPr/>
        </p:nvCxnSpPr>
        <p:spPr>
          <a:xfrm flipH="1">
            <a:off x="4298029" y="1497339"/>
            <a:ext cx="5700" cy="202800"/>
          </a:xfrm>
          <a:prstGeom prst="straightConnector1">
            <a:avLst/>
          </a:prstGeom>
          <a:noFill/>
          <a:ln w="9525" cap="flat" cmpd="sng">
            <a:solidFill>
              <a:schemeClr val="dk2"/>
            </a:solidFill>
            <a:prstDash val="solid"/>
            <a:round/>
            <a:headEnd type="none" w="med" len="med"/>
            <a:tailEnd type="triangle" w="med" len="med"/>
          </a:ln>
        </p:spPr>
      </p:cxnSp>
      <p:cxnSp>
        <p:nvCxnSpPr>
          <p:cNvPr id="252" name="Google Shape;252;p22"/>
          <p:cNvCxnSpPr/>
          <p:nvPr/>
        </p:nvCxnSpPr>
        <p:spPr>
          <a:xfrm>
            <a:off x="5311905" y="2123619"/>
            <a:ext cx="1105500" cy="11700"/>
          </a:xfrm>
          <a:prstGeom prst="straightConnector1">
            <a:avLst/>
          </a:prstGeom>
          <a:noFill/>
          <a:ln w="28575" cap="flat" cmpd="sng">
            <a:solidFill>
              <a:srgbClr val="00FF00"/>
            </a:solidFill>
            <a:prstDash val="solid"/>
            <a:round/>
            <a:headEnd type="none" w="med" len="med"/>
            <a:tailEnd type="none" w="med" len="med"/>
          </a:ln>
        </p:spPr>
      </p:cxnSp>
      <p:cxnSp>
        <p:nvCxnSpPr>
          <p:cNvPr id="253" name="Google Shape;253;p22"/>
          <p:cNvCxnSpPr/>
          <p:nvPr/>
        </p:nvCxnSpPr>
        <p:spPr>
          <a:xfrm>
            <a:off x="2453750" y="2249850"/>
            <a:ext cx="813300" cy="0"/>
          </a:xfrm>
          <a:prstGeom prst="straightConnector1">
            <a:avLst/>
          </a:prstGeom>
          <a:noFill/>
          <a:ln w="28575" cap="flat" cmpd="sng">
            <a:solidFill>
              <a:srgbClr val="FF0000"/>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23"/>
          <p:cNvPicPr preferRelativeResize="0"/>
          <p:nvPr/>
        </p:nvPicPr>
        <p:blipFill rotWithShape="1">
          <a:blip r:embed="rId3">
            <a:alphaModFix/>
          </a:blip>
          <a:srcRect l="4294" t="6359" r="7522" b="27877"/>
          <a:stretch/>
        </p:blipFill>
        <p:spPr>
          <a:xfrm>
            <a:off x="881800" y="400075"/>
            <a:ext cx="7025752" cy="4343350"/>
          </a:xfrm>
          <a:prstGeom prst="rect">
            <a:avLst/>
          </a:prstGeom>
          <a:noFill/>
          <a:ln>
            <a:noFill/>
          </a:ln>
        </p:spPr>
      </p:pic>
      <p:sp>
        <p:nvSpPr>
          <p:cNvPr id="259" name="Google Shape;259;p23"/>
          <p:cNvSpPr txBox="1"/>
          <p:nvPr/>
        </p:nvSpPr>
        <p:spPr>
          <a:xfrm>
            <a:off x="151200" y="2698075"/>
            <a:ext cx="1319400" cy="3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dk2"/>
                </a:solidFill>
              </a:rPr>
              <a:t>____________</a:t>
            </a:r>
            <a:endParaRPr sz="1300" b="1">
              <a:solidFill>
                <a:schemeClr val="dk2"/>
              </a:solidFill>
            </a:endParaRPr>
          </a:p>
        </p:txBody>
      </p:sp>
      <p:cxnSp>
        <p:nvCxnSpPr>
          <p:cNvPr id="260" name="Google Shape;260;p23"/>
          <p:cNvCxnSpPr/>
          <p:nvPr/>
        </p:nvCxnSpPr>
        <p:spPr>
          <a:xfrm>
            <a:off x="1352475" y="2894575"/>
            <a:ext cx="546300" cy="0"/>
          </a:xfrm>
          <a:prstGeom prst="straightConnector1">
            <a:avLst/>
          </a:prstGeom>
          <a:noFill/>
          <a:ln w="9525" cap="flat" cmpd="sng">
            <a:solidFill>
              <a:schemeClr val="dk2"/>
            </a:solidFill>
            <a:prstDash val="solid"/>
            <a:round/>
            <a:headEnd type="none" w="med" len="med"/>
            <a:tailEnd type="triangle" w="med" len="med"/>
          </a:ln>
        </p:spPr>
      </p:cxnSp>
      <p:sp>
        <p:nvSpPr>
          <p:cNvPr id="261" name="Google Shape;261;p23"/>
          <p:cNvSpPr txBox="1"/>
          <p:nvPr/>
        </p:nvSpPr>
        <p:spPr>
          <a:xfrm>
            <a:off x="3751900" y="1188525"/>
            <a:ext cx="1319400" cy="3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a:solidFill>
                  <a:schemeClr val="dk2"/>
                </a:solidFill>
              </a:rPr>
              <a:t>____________</a:t>
            </a:r>
            <a:endParaRPr sz="1800">
              <a:solidFill>
                <a:schemeClr val="dk2"/>
              </a:solidFill>
            </a:endParaRPr>
          </a:p>
        </p:txBody>
      </p:sp>
      <p:sp>
        <p:nvSpPr>
          <p:cNvPr id="262" name="Google Shape;262;p23"/>
          <p:cNvSpPr txBox="1"/>
          <p:nvPr/>
        </p:nvSpPr>
        <p:spPr>
          <a:xfrm>
            <a:off x="2204525" y="4178050"/>
            <a:ext cx="1220700" cy="26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a:solidFill>
                  <a:schemeClr val="dk2"/>
                </a:solidFill>
              </a:rPr>
              <a:t>__________</a:t>
            </a:r>
            <a:endParaRPr sz="1800">
              <a:solidFill>
                <a:schemeClr val="dk2"/>
              </a:solidFill>
            </a:endParaRPr>
          </a:p>
        </p:txBody>
      </p:sp>
      <p:sp>
        <p:nvSpPr>
          <p:cNvPr id="263" name="Google Shape;263;p23"/>
          <p:cNvSpPr txBox="1"/>
          <p:nvPr/>
        </p:nvSpPr>
        <p:spPr>
          <a:xfrm>
            <a:off x="3425225" y="4361600"/>
            <a:ext cx="2270400" cy="26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a:solidFill>
                  <a:schemeClr val="dk2"/>
                </a:solidFill>
              </a:rPr>
              <a:t>__________     ________</a:t>
            </a:r>
            <a:endParaRPr sz="1800">
              <a:solidFill>
                <a:schemeClr val="dk2"/>
              </a:solidFill>
            </a:endParaRPr>
          </a:p>
        </p:txBody>
      </p:sp>
      <p:cxnSp>
        <p:nvCxnSpPr>
          <p:cNvPr id="264" name="Google Shape;264;p23"/>
          <p:cNvCxnSpPr/>
          <p:nvPr/>
        </p:nvCxnSpPr>
        <p:spPr>
          <a:xfrm>
            <a:off x="4303625" y="1773200"/>
            <a:ext cx="28800" cy="1111800"/>
          </a:xfrm>
          <a:prstGeom prst="straightConnector1">
            <a:avLst/>
          </a:prstGeom>
          <a:noFill/>
          <a:ln w="38100" cap="flat" cmpd="sng">
            <a:solidFill>
              <a:srgbClr val="00FF00"/>
            </a:solidFill>
            <a:prstDash val="dashDot"/>
            <a:round/>
            <a:headEnd type="none" w="med" len="med"/>
            <a:tailEnd type="none" w="med" len="med"/>
          </a:ln>
        </p:spPr>
      </p:cxnSp>
      <p:cxnSp>
        <p:nvCxnSpPr>
          <p:cNvPr id="265" name="Google Shape;265;p23"/>
          <p:cNvCxnSpPr/>
          <p:nvPr/>
        </p:nvCxnSpPr>
        <p:spPr>
          <a:xfrm>
            <a:off x="5751425" y="2916200"/>
            <a:ext cx="28800" cy="1111800"/>
          </a:xfrm>
          <a:prstGeom prst="straightConnector1">
            <a:avLst/>
          </a:prstGeom>
          <a:noFill/>
          <a:ln w="38100" cap="flat" cmpd="sng">
            <a:solidFill>
              <a:srgbClr val="00FF00"/>
            </a:solidFill>
            <a:prstDash val="dashDot"/>
            <a:round/>
            <a:headEnd type="none" w="med" len="med"/>
            <a:tailEnd type="none" w="med" len="med"/>
          </a:ln>
        </p:spPr>
      </p:cxnSp>
      <p:sp>
        <p:nvSpPr>
          <p:cNvPr id="266" name="Google Shape;266;p23"/>
          <p:cNvSpPr txBox="1"/>
          <p:nvPr/>
        </p:nvSpPr>
        <p:spPr>
          <a:xfrm>
            <a:off x="5300450" y="1763625"/>
            <a:ext cx="1563600" cy="5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a:solidFill>
                  <a:schemeClr val="dk2"/>
                </a:solidFill>
              </a:rPr>
              <a:t>____________</a:t>
            </a:r>
            <a:endParaRPr sz="1800">
              <a:solidFill>
                <a:schemeClr val="dk2"/>
              </a:solidFill>
            </a:endParaRPr>
          </a:p>
        </p:txBody>
      </p:sp>
      <p:cxnSp>
        <p:nvCxnSpPr>
          <p:cNvPr id="267" name="Google Shape;267;p23"/>
          <p:cNvCxnSpPr>
            <a:stCxn id="266" idx="1"/>
          </p:cNvCxnSpPr>
          <p:nvPr/>
        </p:nvCxnSpPr>
        <p:spPr>
          <a:xfrm flipH="1">
            <a:off x="4370750" y="2031975"/>
            <a:ext cx="929700" cy="268500"/>
          </a:xfrm>
          <a:prstGeom prst="straightConnector1">
            <a:avLst/>
          </a:prstGeom>
          <a:noFill/>
          <a:ln w="9525" cap="flat" cmpd="sng">
            <a:solidFill>
              <a:schemeClr val="dk2"/>
            </a:solidFill>
            <a:prstDash val="solid"/>
            <a:round/>
            <a:headEnd type="none" w="med" len="med"/>
            <a:tailEnd type="triangle" w="med" len="med"/>
          </a:ln>
        </p:spPr>
      </p:cxnSp>
      <p:cxnSp>
        <p:nvCxnSpPr>
          <p:cNvPr id="268" name="Google Shape;268;p23"/>
          <p:cNvCxnSpPr/>
          <p:nvPr/>
        </p:nvCxnSpPr>
        <p:spPr>
          <a:xfrm flipH="1">
            <a:off x="5751050" y="2184375"/>
            <a:ext cx="82800" cy="652800"/>
          </a:xfrm>
          <a:prstGeom prst="straightConnector1">
            <a:avLst/>
          </a:prstGeom>
          <a:noFill/>
          <a:ln w="9525" cap="flat" cmpd="sng">
            <a:solidFill>
              <a:schemeClr val="dk2"/>
            </a:solidFill>
            <a:prstDash val="solid"/>
            <a:round/>
            <a:headEnd type="none" w="med" len="med"/>
            <a:tailEnd type="triangle" w="med" len="med"/>
          </a:ln>
        </p:spPr>
      </p:cxnSp>
      <p:sp>
        <p:nvSpPr>
          <p:cNvPr id="269" name="Google Shape;269;p23"/>
          <p:cNvSpPr/>
          <p:nvPr/>
        </p:nvSpPr>
        <p:spPr>
          <a:xfrm rot="-5400000">
            <a:off x="4203025" y="2785100"/>
            <a:ext cx="258900" cy="29715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70" name="Google Shape;270;p23"/>
          <p:cNvCxnSpPr/>
          <p:nvPr/>
        </p:nvCxnSpPr>
        <p:spPr>
          <a:xfrm>
            <a:off x="4284450" y="1754050"/>
            <a:ext cx="28800" cy="2242800"/>
          </a:xfrm>
          <a:prstGeom prst="straightConnector1">
            <a:avLst/>
          </a:prstGeom>
          <a:noFill/>
          <a:ln w="28575" cap="flat" cmpd="sng">
            <a:solidFill>
              <a:srgbClr val="FF0000"/>
            </a:solidFill>
            <a:prstDash val="lgDashDot"/>
            <a:round/>
            <a:headEnd type="none" w="med" len="med"/>
            <a:tailEnd type="none" w="med" len="med"/>
          </a:ln>
        </p:spPr>
      </p:cxnSp>
      <p:sp>
        <p:nvSpPr>
          <p:cNvPr id="271" name="Google Shape;271;p23"/>
          <p:cNvSpPr txBox="1"/>
          <p:nvPr/>
        </p:nvSpPr>
        <p:spPr>
          <a:xfrm>
            <a:off x="2453725" y="1581500"/>
            <a:ext cx="10065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dk2"/>
                </a:solidFill>
              </a:rPr>
              <a:t>_______</a:t>
            </a:r>
            <a:endParaRPr sz="1300" b="1">
              <a:solidFill>
                <a:schemeClr val="dk2"/>
              </a:solidFill>
            </a:endParaRPr>
          </a:p>
          <a:p>
            <a:pPr marL="0" lvl="0" indent="0" algn="l" rtl="0">
              <a:spcBef>
                <a:spcPts val="0"/>
              </a:spcBef>
              <a:spcAft>
                <a:spcPts val="0"/>
              </a:spcAft>
              <a:buClr>
                <a:schemeClr val="dk1"/>
              </a:buClr>
              <a:buSzPts val="1100"/>
              <a:buFont typeface="Arial"/>
              <a:buNone/>
            </a:pPr>
            <a:r>
              <a:rPr lang="en" sz="1300" b="1">
                <a:solidFill>
                  <a:schemeClr val="dk2"/>
                </a:solidFill>
              </a:rPr>
              <a:t>_______</a:t>
            </a:r>
            <a:endParaRPr sz="1800">
              <a:solidFill>
                <a:schemeClr val="dk2"/>
              </a:solidFill>
            </a:endParaRPr>
          </a:p>
        </p:txBody>
      </p:sp>
      <p:cxnSp>
        <p:nvCxnSpPr>
          <p:cNvPr id="272" name="Google Shape;272;p23"/>
          <p:cNvCxnSpPr/>
          <p:nvPr/>
        </p:nvCxnSpPr>
        <p:spPr>
          <a:xfrm>
            <a:off x="3297200" y="2089500"/>
            <a:ext cx="1006500" cy="1073400"/>
          </a:xfrm>
          <a:prstGeom prst="straightConnector1">
            <a:avLst/>
          </a:prstGeom>
          <a:noFill/>
          <a:ln w="9525" cap="flat" cmpd="sng">
            <a:solidFill>
              <a:schemeClr val="dk2"/>
            </a:solidFill>
            <a:prstDash val="solid"/>
            <a:round/>
            <a:headEnd type="none" w="med" len="med"/>
            <a:tailEnd type="triangle" w="med" len="med"/>
          </a:ln>
        </p:spPr>
      </p:cxnSp>
      <p:cxnSp>
        <p:nvCxnSpPr>
          <p:cNvPr id="273" name="Google Shape;273;p23"/>
          <p:cNvCxnSpPr/>
          <p:nvPr/>
        </p:nvCxnSpPr>
        <p:spPr>
          <a:xfrm rot="10800000" flipH="1">
            <a:off x="4169425" y="4006475"/>
            <a:ext cx="373800" cy="9600"/>
          </a:xfrm>
          <a:prstGeom prst="straightConnector1">
            <a:avLst/>
          </a:prstGeom>
          <a:noFill/>
          <a:ln w="9525" cap="flat" cmpd="sng">
            <a:solidFill>
              <a:schemeClr val="dk2"/>
            </a:solidFill>
            <a:prstDash val="dot"/>
            <a:round/>
            <a:headEnd type="none" w="med" len="med"/>
            <a:tailEnd type="none" w="med" len="med"/>
          </a:ln>
        </p:spPr>
      </p:cxnSp>
      <p:sp>
        <p:nvSpPr>
          <p:cNvPr id="274" name="Google Shape;274;p23"/>
          <p:cNvSpPr txBox="1"/>
          <p:nvPr/>
        </p:nvSpPr>
        <p:spPr>
          <a:xfrm>
            <a:off x="6699950" y="113125"/>
            <a:ext cx="2377200" cy="51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rPr>
              <a:t>Transverse Wave</a:t>
            </a:r>
            <a:endParaRPr sz="1800" b="1">
              <a:solidFill>
                <a:schemeClr val="dk2"/>
              </a:solidFill>
            </a:endParaRPr>
          </a:p>
          <a:p>
            <a:pPr marL="0" lvl="0" indent="0" algn="ctr" rtl="0">
              <a:spcBef>
                <a:spcPts val="0"/>
              </a:spcBef>
              <a:spcAft>
                <a:spcPts val="0"/>
              </a:spcAft>
              <a:buNone/>
            </a:pPr>
            <a:r>
              <a:rPr lang="en">
                <a:solidFill>
                  <a:schemeClr val="dk2"/>
                </a:solidFill>
              </a:rPr>
              <a:t>(for notes)</a:t>
            </a:r>
            <a:endParaRPr>
              <a:solidFill>
                <a:schemeClr val="dk2"/>
              </a:solidFill>
            </a:endParaRPr>
          </a:p>
        </p:txBody>
      </p:sp>
      <p:sp>
        <p:nvSpPr>
          <p:cNvPr id="275" name="Google Shape;275;p23"/>
          <p:cNvSpPr/>
          <p:nvPr/>
        </p:nvSpPr>
        <p:spPr>
          <a:xfrm>
            <a:off x="678175" y="290975"/>
            <a:ext cx="1220700" cy="306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endParaRPr>
          </a:p>
        </p:txBody>
      </p:sp>
      <p:sp>
        <p:nvSpPr>
          <p:cNvPr id="276" name="Google Shape;276;p23"/>
          <p:cNvSpPr/>
          <p:nvPr/>
        </p:nvSpPr>
        <p:spPr>
          <a:xfrm>
            <a:off x="7142532" y="2757377"/>
            <a:ext cx="1220700" cy="306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24"/>
          <p:cNvPicPr preferRelativeResize="0"/>
          <p:nvPr/>
        </p:nvPicPr>
        <p:blipFill>
          <a:blip r:embed="rId3">
            <a:alphaModFix/>
          </a:blip>
          <a:stretch>
            <a:fillRect/>
          </a:stretch>
        </p:blipFill>
        <p:spPr>
          <a:xfrm>
            <a:off x="152400" y="1733250"/>
            <a:ext cx="8839202" cy="2383850"/>
          </a:xfrm>
          <a:prstGeom prst="rect">
            <a:avLst/>
          </a:prstGeom>
          <a:noFill/>
          <a:ln>
            <a:noFill/>
          </a:ln>
        </p:spPr>
      </p:pic>
      <p:sp>
        <p:nvSpPr>
          <p:cNvPr id="282" name="Google Shape;282;p24"/>
          <p:cNvSpPr/>
          <p:nvPr/>
        </p:nvSpPr>
        <p:spPr>
          <a:xfrm>
            <a:off x="242850" y="2730975"/>
            <a:ext cx="779100" cy="38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3" name="Google Shape;283;p24" descr="Hot yellow sun in heart-shaped sunglasses sending kiss emoji sticker isolated on white (Provided by Getty Images)"/>
          <p:cNvPicPr preferRelativeResize="0"/>
          <p:nvPr/>
        </p:nvPicPr>
        <p:blipFill>
          <a:blip r:embed="rId4">
            <a:alphaModFix/>
          </a:blip>
          <a:stretch>
            <a:fillRect/>
          </a:stretch>
        </p:blipFill>
        <p:spPr>
          <a:xfrm>
            <a:off x="-71950" y="2157621"/>
            <a:ext cx="1299952" cy="1300598"/>
          </a:xfrm>
          <a:prstGeom prst="rect">
            <a:avLst/>
          </a:prstGeom>
          <a:noFill/>
          <a:ln>
            <a:noFill/>
          </a:ln>
        </p:spPr>
      </p:pic>
      <p:sp>
        <p:nvSpPr>
          <p:cNvPr id="284" name="Google Shape;284;p24"/>
          <p:cNvSpPr/>
          <p:nvPr/>
        </p:nvSpPr>
        <p:spPr>
          <a:xfrm>
            <a:off x="120325" y="526750"/>
            <a:ext cx="8679600" cy="833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5" name="Google Shape;285;p24"/>
          <p:cNvSpPr/>
          <p:nvPr/>
        </p:nvSpPr>
        <p:spPr>
          <a:xfrm>
            <a:off x="120325" y="1359850"/>
            <a:ext cx="8679600" cy="367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6" name="Google Shape;286;p24"/>
          <p:cNvSpPr txBox="1"/>
          <p:nvPr/>
        </p:nvSpPr>
        <p:spPr>
          <a:xfrm>
            <a:off x="2645538" y="688008"/>
            <a:ext cx="3827100"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rPr>
              <a:t>Transverse Wave Foldable</a:t>
            </a:r>
            <a:endParaRPr sz="1800" b="1">
              <a:solidFill>
                <a:schemeClr val="dk2"/>
              </a:solidFill>
            </a:endParaRPr>
          </a:p>
        </p:txBody>
      </p:sp>
      <p:pic>
        <p:nvPicPr>
          <p:cNvPr id="287" name="Google Shape;287;p24" title="Screenshot 2025-10-03 161050.png"/>
          <p:cNvPicPr preferRelativeResize="0"/>
          <p:nvPr/>
        </p:nvPicPr>
        <p:blipFill>
          <a:blip r:embed="rId5">
            <a:alphaModFix/>
          </a:blip>
          <a:stretch>
            <a:fillRect/>
          </a:stretch>
        </p:blipFill>
        <p:spPr>
          <a:xfrm>
            <a:off x="8124484" y="2571750"/>
            <a:ext cx="641075" cy="701430"/>
          </a:xfrm>
          <a:prstGeom prst="rect">
            <a:avLst/>
          </a:prstGeom>
          <a:noFill/>
          <a:ln>
            <a:noFill/>
          </a:ln>
        </p:spPr>
      </p:pic>
      <p:cxnSp>
        <p:nvCxnSpPr>
          <p:cNvPr id="288" name="Google Shape;288;p24"/>
          <p:cNvCxnSpPr/>
          <p:nvPr/>
        </p:nvCxnSpPr>
        <p:spPr>
          <a:xfrm>
            <a:off x="1147847" y="1379225"/>
            <a:ext cx="34500" cy="3711600"/>
          </a:xfrm>
          <a:prstGeom prst="straightConnector1">
            <a:avLst/>
          </a:prstGeom>
          <a:noFill/>
          <a:ln w="28575" cap="flat" cmpd="sng">
            <a:solidFill>
              <a:schemeClr val="dk2"/>
            </a:solidFill>
            <a:prstDash val="dash"/>
            <a:round/>
            <a:headEnd type="none" w="med" len="med"/>
            <a:tailEnd type="none" w="med" len="med"/>
          </a:ln>
        </p:spPr>
      </p:cxnSp>
      <p:cxnSp>
        <p:nvCxnSpPr>
          <p:cNvPr id="289" name="Google Shape;289;p24"/>
          <p:cNvCxnSpPr/>
          <p:nvPr/>
        </p:nvCxnSpPr>
        <p:spPr>
          <a:xfrm>
            <a:off x="2262505" y="1348338"/>
            <a:ext cx="30900" cy="3685200"/>
          </a:xfrm>
          <a:prstGeom prst="straightConnector1">
            <a:avLst/>
          </a:prstGeom>
          <a:noFill/>
          <a:ln w="28575" cap="flat" cmpd="sng">
            <a:solidFill>
              <a:schemeClr val="dk2"/>
            </a:solidFill>
            <a:prstDash val="dash"/>
            <a:round/>
            <a:headEnd type="none" w="med" len="med"/>
            <a:tailEnd type="none" w="med" len="med"/>
          </a:ln>
        </p:spPr>
      </p:cxnSp>
      <p:sp>
        <p:nvSpPr>
          <p:cNvPr id="290" name="Google Shape;290;p24"/>
          <p:cNvSpPr txBox="1"/>
          <p:nvPr/>
        </p:nvSpPr>
        <p:spPr>
          <a:xfrm>
            <a:off x="2453759" y="4140000"/>
            <a:ext cx="733200" cy="2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Trough</a:t>
            </a:r>
            <a:endParaRPr sz="1200" b="1">
              <a:solidFill>
                <a:schemeClr val="dk2"/>
              </a:solidFill>
            </a:endParaRPr>
          </a:p>
        </p:txBody>
      </p:sp>
      <p:cxnSp>
        <p:nvCxnSpPr>
          <p:cNvPr id="291" name="Google Shape;291;p24"/>
          <p:cNvCxnSpPr>
            <a:stCxn id="290" idx="0"/>
          </p:cNvCxnSpPr>
          <p:nvPr/>
        </p:nvCxnSpPr>
        <p:spPr>
          <a:xfrm rot="10800000">
            <a:off x="2797559" y="3876600"/>
            <a:ext cx="22800" cy="263400"/>
          </a:xfrm>
          <a:prstGeom prst="straightConnector1">
            <a:avLst/>
          </a:prstGeom>
          <a:noFill/>
          <a:ln w="19050" cap="flat" cmpd="sng">
            <a:solidFill>
              <a:schemeClr val="dk2"/>
            </a:solidFill>
            <a:prstDash val="solid"/>
            <a:round/>
            <a:headEnd type="none" w="med" len="med"/>
            <a:tailEnd type="triangle" w="med" len="med"/>
          </a:ln>
        </p:spPr>
      </p:cxnSp>
      <p:cxnSp>
        <p:nvCxnSpPr>
          <p:cNvPr id="292" name="Google Shape;292;p24"/>
          <p:cNvCxnSpPr/>
          <p:nvPr/>
        </p:nvCxnSpPr>
        <p:spPr>
          <a:xfrm flipH="1">
            <a:off x="3347150" y="1379225"/>
            <a:ext cx="34500" cy="3677100"/>
          </a:xfrm>
          <a:prstGeom prst="straightConnector1">
            <a:avLst/>
          </a:prstGeom>
          <a:noFill/>
          <a:ln w="28575" cap="flat" cmpd="sng">
            <a:solidFill>
              <a:schemeClr val="dk2"/>
            </a:solidFill>
            <a:prstDash val="dash"/>
            <a:round/>
            <a:headEnd type="none" w="med" len="med"/>
            <a:tailEnd type="none" w="med" len="med"/>
          </a:ln>
        </p:spPr>
      </p:cxnSp>
      <p:sp>
        <p:nvSpPr>
          <p:cNvPr id="293" name="Google Shape;293;p24"/>
          <p:cNvSpPr txBox="1"/>
          <p:nvPr/>
        </p:nvSpPr>
        <p:spPr>
          <a:xfrm>
            <a:off x="3476773" y="1646189"/>
            <a:ext cx="733200" cy="2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Crest</a:t>
            </a:r>
            <a:endParaRPr sz="1200" b="1">
              <a:solidFill>
                <a:schemeClr val="dk2"/>
              </a:solidFill>
            </a:endParaRPr>
          </a:p>
        </p:txBody>
      </p:sp>
      <p:cxnSp>
        <p:nvCxnSpPr>
          <p:cNvPr id="294" name="Google Shape;294;p24"/>
          <p:cNvCxnSpPr/>
          <p:nvPr/>
        </p:nvCxnSpPr>
        <p:spPr>
          <a:xfrm>
            <a:off x="3843373" y="1944031"/>
            <a:ext cx="76800" cy="282900"/>
          </a:xfrm>
          <a:prstGeom prst="straightConnector1">
            <a:avLst/>
          </a:prstGeom>
          <a:noFill/>
          <a:ln w="19050" cap="flat" cmpd="sng">
            <a:solidFill>
              <a:schemeClr val="dk2"/>
            </a:solidFill>
            <a:prstDash val="solid"/>
            <a:round/>
            <a:headEnd type="none" w="med" len="med"/>
            <a:tailEnd type="triangle" w="med" len="med"/>
          </a:ln>
        </p:spPr>
      </p:cxnSp>
      <p:cxnSp>
        <p:nvCxnSpPr>
          <p:cNvPr id="295" name="Google Shape;295;p24"/>
          <p:cNvCxnSpPr>
            <a:stCxn id="285" idx="0"/>
            <a:endCxn id="285" idx="2"/>
          </p:cNvCxnSpPr>
          <p:nvPr/>
        </p:nvCxnSpPr>
        <p:spPr>
          <a:xfrm>
            <a:off x="4460125" y="1359850"/>
            <a:ext cx="0" cy="3677100"/>
          </a:xfrm>
          <a:prstGeom prst="straightConnector1">
            <a:avLst/>
          </a:prstGeom>
          <a:noFill/>
          <a:ln w="28575" cap="flat" cmpd="sng">
            <a:solidFill>
              <a:schemeClr val="dk2"/>
            </a:solidFill>
            <a:prstDash val="dash"/>
            <a:round/>
            <a:headEnd type="none" w="med" len="med"/>
            <a:tailEnd type="none" w="med" len="med"/>
          </a:ln>
        </p:spPr>
      </p:cxnSp>
      <p:sp>
        <p:nvSpPr>
          <p:cNvPr id="296" name="Google Shape;296;p24"/>
          <p:cNvSpPr txBox="1"/>
          <p:nvPr/>
        </p:nvSpPr>
        <p:spPr>
          <a:xfrm>
            <a:off x="4786175" y="1848900"/>
            <a:ext cx="8292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Resting</a:t>
            </a:r>
            <a:endParaRPr sz="1200" b="1">
              <a:solidFill>
                <a:schemeClr val="dk2"/>
              </a:solidFill>
            </a:endParaRPr>
          </a:p>
          <a:p>
            <a:pPr marL="0" lvl="0" indent="0" algn="l" rtl="0">
              <a:spcBef>
                <a:spcPts val="0"/>
              </a:spcBef>
              <a:spcAft>
                <a:spcPts val="0"/>
              </a:spcAft>
              <a:buNone/>
            </a:pPr>
            <a:r>
              <a:rPr lang="en" sz="1200" b="1">
                <a:solidFill>
                  <a:schemeClr val="dk2"/>
                </a:solidFill>
              </a:rPr>
              <a:t>Position</a:t>
            </a:r>
            <a:endParaRPr sz="1200" b="1">
              <a:solidFill>
                <a:schemeClr val="dk2"/>
              </a:solidFill>
            </a:endParaRPr>
          </a:p>
        </p:txBody>
      </p:sp>
      <p:cxnSp>
        <p:nvCxnSpPr>
          <p:cNvPr id="297" name="Google Shape;297;p24"/>
          <p:cNvCxnSpPr/>
          <p:nvPr/>
        </p:nvCxnSpPr>
        <p:spPr>
          <a:xfrm flipH="1">
            <a:off x="5134475" y="2324508"/>
            <a:ext cx="18300" cy="704400"/>
          </a:xfrm>
          <a:prstGeom prst="straightConnector1">
            <a:avLst/>
          </a:prstGeom>
          <a:noFill/>
          <a:ln w="19050" cap="flat" cmpd="sng">
            <a:solidFill>
              <a:schemeClr val="dk2"/>
            </a:solidFill>
            <a:prstDash val="solid"/>
            <a:round/>
            <a:headEnd type="none" w="med" len="med"/>
            <a:tailEnd type="triangle" w="med" len="med"/>
          </a:ln>
        </p:spPr>
      </p:cxnSp>
      <p:cxnSp>
        <p:nvCxnSpPr>
          <p:cNvPr id="298" name="Google Shape;298;p24"/>
          <p:cNvCxnSpPr/>
          <p:nvPr/>
        </p:nvCxnSpPr>
        <p:spPr>
          <a:xfrm flipH="1">
            <a:off x="5764457" y="1381686"/>
            <a:ext cx="2400" cy="3640500"/>
          </a:xfrm>
          <a:prstGeom prst="straightConnector1">
            <a:avLst/>
          </a:prstGeom>
          <a:noFill/>
          <a:ln w="28575" cap="flat" cmpd="sng">
            <a:solidFill>
              <a:schemeClr val="dk2"/>
            </a:solidFill>
            <a:prstDash val="dash"/>
            <a:round/>
            <a:headEnd type="none" w="med" len="med"/>
            <a:tailEnd type="none" w="med" len="med"/>
          </a:ln>
        </p:spPr>
      </p:cxnSp>
      <p:cxnSp>
        <p:nvCxnSpPr>
          <p:cNvPr id="299" name="Google Shape;299;p24"/>
          <p:cNvCxnSpPr/>
          <p:nvPr/>
        </p:nvCxnSpPr>
        <p:spPr>
          <a:xfrm flipH="1">
            <a:off x="7723425" y="1333425"/>
            <a:ext cx="34200" cy="3677100"/>
          </a:xfrm>
          <a:prstGeom prst="straightConnector1">
            <a:avLst/>
          </a:prstGeom>
          <a:noFill/>
          <a:ln w="28575" cap="flat" cmpd="sng">
            <a:solidFill>
              <a:schemeClr val="dk2"/>
            </a:solidFill>
            <a:prstDash val="dash"/>
            <a:round/>
            <a:headEnd type="none" w="med" len="med"/>
            <a:tailEnd type="none" w="med" len="med"/>
          </a:ln>
        </p:spPr>
      </p:cxnSp>
      <p:sp>
        <p:nvSpPr>
          <p:cNvPr id="300" name="Google Shape;300;p24"/>
          <p:cNvSpPr txBox="1"/>
          <p:nvPr/>
        </p:nvSpPr>
        <p:spPr>
          <a:xfrm>
            <a:off x="5992477" y="4212214"/>
            <a:ext cx="11454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Wave length</a:t>
            </a:r>
            <a:endParaRPr sz="1200" b="1">
              <a:solidFill>
                <a:schemeClr val="dk2"/>
              </a:solidFill>
            </a:endParaRPr>
          </a:p>
        </p:txBody>
      </p:sp>
      <p:sp>
        <p:nvSpPr>
          <p:cNvPr id="301" name="Google Shape;301;p24"/>
          <p:cNvSpPr/>
          <p:nvPr/>
        </p:nvSpPr>
        <p:spPr>
          <a:xfrm>
            <a:off x="1560228" y="2891357"/>
            <a:ext cx="522300" cy="171900"/>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2" name="Google Shape;302;p24"/>
          <p:cNvSpPr/>
          <p:nvPr/>
        </p:nvSpPr>
        <p:spPr>
          <a:xfrm rot="-5400000">
            <a:off x="6189725" y="2778425"/>
            <a:ext cx="343800" cy="2425200"/>
          </a:xfrm>
          <a:prstGeom prst="leftBrace">
            <a:avLst>
              <a:gd name="adj1" fmla="val 50000"/>
              <a:gd name="adj2"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3" name="Google Shape;303;p24"/>
          <p:cNvSpPr txBox="1"/>
          <p:nvPr/>
        </p:nvSpPr>
        <p:spPr>
          <a:xfrm>
            <a:off x="1220051" y="1875311"/>
            <a:ext cx="939300" cy="28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Amplitude</a:t>
            </a:r>
            <a:endParaRPr sz="1200" b="1">
              <a:solidFill>
                <a:schemeClr val="dk2"/>
              </a:solidFill>
            </a:endParaRPr>
          </a:p>
        </p:txBody>
      </p:sp>
      <p:pic>
        <p:nvPicPr>
          <p:cNvPr id="304" name="Google Shape;304;p24"/>
          <p:cNvPicPr preferRelativeResize="0"/>
          <p:nvPr/>
        </p:nvPicPr>
        <p:blipFill>
          <a:blip r:embed="rId6">
            <a:alphaModFix/>
          </a:blip>
          <a:stretch>
            <a:fillRect/>
          </a:stretch>
        </p:blipFill>
        <p:spPr>
          <a:xfrm>
            <a:off x="1183391" y="2993353"/>
            <a:ext cx="923925" cy="133350"/>
          </a:xfrm>
          <a:prstGeom prst="rect">
            <a:avLst/>
          </a:prstGeom>
          <a:noFill/>
          <a:ln>
            <a:noFill/>
          </a:ln>
        </p:spPr>
      </p:pic>
      <p:sp>
        <p:nvSpPr>
          <p:cNvPr id="305" name="Google Shape;305;p24"/>
          <p:cNvSpPr txBox="1"/>
          <p:nvPr/>
        </p:nvSpPr>
        <p:spPr>
          <a:xfrm>
            <a:off x="179443" y="3471093"/>
            <a:ext cx="939300" cy="2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Energy Source</a:t>
            </a:r>
            <a:endParaRPr sz="1200" b="1">
              <a:solidFill>
                <a:schemeClr val="dk2"/>
              </a:solidFill>
            </a:endParaRPr>
          </a:p>
        </p:txBody>
      </p:sp>
      <p:sp>
        <p:nvSpPr>
          <p:cNvPr id="306" name="Google Shape;306;p24"/>
          <p:cNvSpPr txBox="1"/>
          <p:nvPr/>
        </p:nvSpPr>
        <p:spPr>
          <a:xfrm>
            <a:off x="162675" y="61850"/>
            <a:ext cx="64932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Transverse Wave Foldable - Front</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24"/>
          <p:cNvPicPr preferRelativeResize="0"/>
          <p:nvPr/>
        </p:nvPicPr>
        <p:blipFill>
          <a:blip r:embed="rId3">
            <a:alphaModFix/>
          </a:blip>
          <a:stretch>
            <a:fillRect/>
          </a:stretch>
        </p:blipFill>
        <p:spPr>
          <a:xfrm>
            <a:off x="152400" y="1733250"/>
            <a:ext cx="8839202" cy="2383850"/>
          </a:xfrm>
          <a:prstGeom prst="rect">
            <a:avLst/>
          </a:prstGeom>
          <a:noFill/>
          <a:ln>
            <a:noFill/>
          </a:ln>
        </p:spPr>
      </p:pic>
      <p:sp>
        <p:nvSpPr>
          <p:cNvPr id="282" name="Google Shape;282;p24"/>
          <p:cNvSpPr/>
          <p:nvPr/>
        </p:nvSpPr>
        <p:spPr>
          <a:xfrm>
            <a:off x="242850" y="2730975"/>
            <a:ext cx="779100" cy="38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3" name="Google Shape;283;p24" descr="Hot yellow sun in heart-shaped sunglasses sending kiss emoji sticker isolated on white (Provided by Getty Images)"/>
          <p:cNvPicPr preferRelativeResize="0"/>
          <p:nvPr/>
        </p:nvPicPr>
        <p:blipFill>
          <a:blip r:embed="rId4">
            <a:alphaModFix/>
          </a:blip>
          <a:stretch>
            <a:fillRect/>
          </a:stretch>
        </p:blipFill>
        <p:spPr>
          <a:xfrm>
            <a:off x="-71950" y="2157621"/>
            <a:ext cx="1299952" cy="1300598"/>
          </a:xfrm>
          <a:prstGeom prst="rect">
            <a:avLst/>
          </a:prstGeom>
          <a:noFill/>
          <a:ln>
            <a:noFill/>
          </a:ln>
        </p:spPr>
      </p:pic>
      <p:sp>
        <p:nvSpPr>
          <p:cNvPr id="284" name="Google Shape;284;p24"/>
          <p:cNvSpPr/>
          <p:nvPr/>
        </p:nvSpPr>
        <p:spPr>
          <a:xfrm>
            <a:off x="120325" y="526750"/>
            <a:ext cx="8679600" cy="833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5" name="Google Shape;285;p24"/>
          <p:cNvSpPr/>
          <p:nvPr/>
        </p:nvSpPr>
        <p:spPr>
          <a:xfrm>
            <a:off x="120325" y="1359850"/>
            <a:ext cx="8679600" cy="367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6" name="Google Shape;286;p24"/>
          <p:cNvSpPr txBox="1"/>
          <p:nvPr/>
        </p:nvSpPr>
        <p:spPr>
          <a:xfrm>
            <a:off x="2645538" y="688008"/>
            <a:ext cx="3827100"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rPr>
              <a:t>Transverse Wave Foldable</a:t>
            </a:r>
            <a:endParaRPr sz="1800" b="1">
              <a:solidFill>
                <a:schemeClr val="dk2"/>
              </a:solidFill>
            </a:endParaRPr>
          </a:p>
        </p:txBody>
      </p:sp>
      <p:pic>
        <p:nvPicPr>
          <p:cNvPr id="287" name="Google Shape;287;p24" title="Screenshot 2025-10-03 161050.png"/>
          <p:cNvPicPr preferRelativeResize="0"/>
          <p:nvPr/>
        </p:nvPicPr>
        <p:blipFill>
          <a:blip r:embed="rId5">
            <a:alphaModFix/>
          </a:blip>
          <a:stretch>
            <a:fillRect/>
          </a:stretch>
        </p:blipFill>
        <p:spPr>
          <a:xfrm>
            <a:off x="8124484" y="2571750"/>
            <a:ext cx="641075" cy="701430"/>
          </a:xfrm>
          <a:prstGeom prst="rect">
            <a:avLst/>
          </a:prstGeom>
          <a:noFill/>
          <a:ln>
            <a:noFill/>
          </a:ln>
        </p:spPr>
      </p:pic>
      <p:cxnSp>
        <p:nvCxnSpPr>
          <p:cNvPr id="288" name="Google Shape;288;p24"/>
          <p:cNvCxnSpPr/>
          <p:nvPr/>
        </p:nvCxnSpPr>
        <p:spPr>
          <a:xfrm>
            <a:off x="1147847" y="1379225"/>
            <a:ext cx="34500" cy="3711600"/>
          </a:xfrm>
          <a:prstGeom prst="straightConnector1">
            <a:avLst/>
          </a:prstGeom>
          <a:noFill/>
          <a:ln w="28575" cap="flat" cmpd="sng">
            <a:solidFill>
              <a:schemeClr val="dk2"/>
            </a:solidFill>
            <a:prstDash val="dash"/>
            <a:round/>
            <a:headEnd type="none" w="med" len="med"/>
            <a:tailEnd type="none" w="med" len="med"/>
          </a:ln>
        </p:spPr>
      </p:cxnSp>
      <p:cxnSp>
        <p:nvCxnSpPr>
          <p:cNvPr id="289" name="Google Shape;289;p24"/>
          <p:cNvCxnSpPr/>
          <p:nvPr/>
        </p:nvCxnSpPr>
        <p:spPr>
          <a:xfrm>
            <a:off x="2262505" y="1348338"/>
            <a:ext cx="30900" cy="3685200"/>
          </a:xfrm>
          <a:prstGeom prst="straightConnector1">
            <a:avLst/>
          </a:prstGeom>
          <a:noFill/>
          <a:ln w="28575" cap="flat" cmpd="sng">
            <a:solidFill>
              <a:schemeClr val="dk2"/>
            </a:solidFill>
            <a:prstDash val="dash"/>
            <a:round/>
            <a:headEnd type="none" w="med" len="med"/>
            <a:tailEnd type="none" w="med" len="med"/>
          </a:ln>
        </p:spPr>
      </p:cxnSp>
      <p:sp>
        <p:nvSpPr>
          <p:cNvPr id="290" name="Google Shape;290;p24"/>
          <p:cNvSpPr txBox="1"/>
          <p:nvPr/>
        </p:nvSpPr>
        <p:spPr>
          <a:xfrm>
            <a:off x="2453759" y="4140000"/>
            <a:ext cx="733200" cy="2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Trough</a:t>
            </a:r>
            <a:endParaRPr sz="1200" b="1">
              <a:solidFill>
                <a:schemeClr val="dk2"/>
              </a:solidFill>
            </a:endParaRPr>
          </a:p>
        </p:txBody>
      </p:sp>
      <p:cxnSp>
        <p:nvCxnSpPr>
          <p:cNvPr id="291" name="Google Shape;291;p24"/>
          <p:cNvCxnSpPr>
            <a:stCxn id="290" idx="0"/>
          </p:cNvCxnSpPr>
          <p:nvPr/>
        </p:nvCxnSpPr>
        <p:spPr>
          <a:xfrm rot="10800000">
            <a:off x="2797559" y="3876600"/>
            <a:ext cx="22800" cy="263400"/>
          </a:xfrm>
          <a:prstGeom prst="straightConnector1">
            <a:avLst/>
          </a:prstGeom>
          <a:noFill/>
          <a:ln w="19050" cap="flat" cmpd="sng">
            <a:solidFill>
              <a:schemeClr val="dk2"/>
            </a:solidFill>
            <a:prstDash val="solid"/>
            <a:round/>
            <a:headEnd type="none" w="med" len="med"/>
            <a:tailEnd type="triangle" w="med" len="med"/>
          </a:ln>
        </p:spPr>
      </p:cxnSp>
      <p:cxnSp>
        <p:nvCxnSpPr>
          <p:cNvPr id="292" name="Google Shape;292;p24"/>
          <p:cNvCxnSpPr/>
          <p:nvPr/>
        </p:nvCxnSpPr>
        <p:spPr>
          <a:xfrm flipH="1">
            <a:off x="3347150" y="1379225"/>
            <a:ext cx="34500" cy="3677100"/>
          </a:xfrm>
          <a:prstGeom prst="straightConnector1">
            <a:avLst/>
          </a:prstGeom>
          <a:noFill/>
          <a:ln w="28575" cap="flat" cmpd="sng">
            <a:solidFill>
              <a:schemeClr val="dk2"/>
            </a:solidFill>
            <a:prstDash val="dash"/>
            <a:round/>
            <a:headEnd type="none" w="med" len="med"/>
            <a:tailEnd type="none" w="med" len="med"/>
          </a:ln>
        </p:spPr>
      </p:cxnSp>
      <p:sp>
        <p:nvSpPr>
          <p:cNvPr id="293" name="Google Shape;293;p24"/>
          <p:cNvSpPr txBox="1"/>
          <p:nvPr/>
        </p:nvSpPr>
        <p:spPr>
          <a:xfrm>
            <a:off x="3476773" y="1646189"/>
            <a:ext cx="733200" cy="2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Crest</a:t>
            </a:r>
            <a:endParaRPr sz="1200" b="1">
              <a:solidFill>
                <a:schemeClr val="dk2"/>
              </a:solidFill>
            </a:endParaRPr>
          </a:p>
        </p:txBody>
      </p:sp>
      <p:cxnSp>
        <p:nvCxnSpPr>
          <p:cNvPr id="294" name="Google Shape;294;p24"/>
          <p:cNvCxnSpPr/>
          <p:nvPr/>
        </p:nvCxnSpPr>
        <p:spPr>
          <a:xfrm>
            <a:off x="3843373" y="1944031"/>
            <a:ext cx="76800" cy="282900"/>
          </a:xfrm>
          <a:prstGeom prst="straightConnector1">
            <a:avLst/>
          </a:prstGeom>
          <a:noFill/>
          <a:ln w="19050" cap="flat" cmpd="sng">
            <a:solidFill>
              <a:schemeClr val="dk2"/>
            </a:solidFill>
            <a:prstDash val="solid"/>
            <a:round/>
            <a:headEnd type="none" w="med" len="med"/>
            <a:tailEnd type="triangle" w="med" len="med"/>
          </a:ln>
        </p:spPr>
      </p:cxnSp>
      <p:cxnSp>
        <p:nvCxnSpPr>
          <p:cNvPr id="295" name="Google Shape;295;p24"/>
          <p:cNvCxnSpPr>
            <a:stCxn id="285" idx="0"/>
            <a:endCxn id="285" idx="2"/>
          </p:cNvCxnSpPr>
          <p:nvPr/>
        </p:nvCxnSpPr>
        <p:spPr>
          <a:xfrm>
            <a:off x="4460125" y="1359850"/>
            <a:ext cx="0" cy="3677100"/>
          </a:xfrm>
          <a:prstGeom prst="straightConnector1">
            <a:avLst/>
          </a:prstGeom>
          <a:noFill/>
          <a:ln w="28575" cap="flat" cmpd="sng">
            <a:solidFill>
              <a:schemeClr val="dk2"/>
            </a:solidFill>
            <a:prstDash val="dash"/>
            <a:round/>
            <a:headEnd type="none" w="med" len="med"/>
            <a:tailEnd type="none" w="med" len="med"/>
          </a:ln>
        </p:spPr>
      </p:cxnSp>
      <p:sp>
        <p:nvSpPr>
          <p:cNvPr id="296" name="Google Shape;296;p24"/>
          <p:cNvSpPr txBox="1"/>
          <p:nvPr/>
        </p:nvSpPr>
        <p:spPr>
          <a:xfrm>
            <a:off x="4786175" y="1848900"/>
            <a:ext cx="8292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Resting</a:t>
            </a:r>
            <a:endParaRPr sz="1200" b="1">
              <a:solidFill>
                <a:schemeClr val="dk2"/>
              </a:solidFill>
            </a:endParaRPr>
          </a:p>
          <a:p>
            <a:pPr marL="0" lvl="0" indent="0" algn="l" rtl="0">
              <a:spcBef>
                <a:spcPts val="0"/>
              </a:spcBef>
              <a:spcAft>
                <a:spcPts val="0"/>
              </a:spcAft>
              <a:buNone/>
            </a:pPr>
            <a:r>
              <a:rPr lang="en" sz="1200" b="1">
                <a:solidFill>
                  <a:schemeClr val="dk2"/>
                </a:solidFill>
              </a:rPr>
              <a:t>Position</a:t>
            </a:r>
            <a:endParaRPr sz="1200" b="1">
              <a:solidFill>
                <a:schemeClr val="dk2"/>
              </a:solidFill>
            </a:endParaRPr>
          </a:p>
        </p:txBody>
      </p:sp>
      <p:cxnSp>
        <p:nvCxnSpPr>
          <p:cNvPr id="297" name="Google Shape;297;p24"/>
          <p:cNvCxnSpPr/>
          <p:nvPr/>
        </p:nvCxnSpPr>
        <p:spPr>
          <a:xfrm flipH="1">
            <a:off x="5134475" y="2324508"/>
            <a:ext cx="18300" cy="704400"/>
          </a:xfrm>
          <a:prstGeom prst="straightConnector1">
            <a:avLst/>
          </a:prstGeom>
          <a:noFill/>
          <a:ln w="19050" cap="flat" cmpd="sng">
            <a:solidFill>
              <a:schemeClr val="dk2"/>
            </a:solidFill>
            <a:prstDash val="solid"/>
            <a:round/>
            <a:headEnd type="none" w="med" len="med"/>
            <a:tailEnd type="triangle" w="med" len="med"/>
          </a:ln>
        </p:spPr>
      </p:cxnSp>
      <p:cxnSp>
        <p:nvCxnSpPr>
          <p:cNvPr id="298" name="Google Shape;298;p24"/>
          <p:cNvCxnSpPr/>
          <p:nvPr/>
        </p:nvCxnSpPr>
        <p:spPr>
          <a:xfrm flipH="1">
            <a:off x="5764457" y="1381686"/>
            <a:ext cx="2400" cy="3640500"/>
          </a:xfrm>
          <a:prstGeom prst="straightConnector1">
            <a:avLst/>
          </a:prstGeom>
          <a:noFill/>
          <a:ln w="28575" cap="flat" cmpd="sng">
            <a:solidFill>
              <a:schemeClr val="dk2"/>
            </a:solidFill>
            <a:prstDash val="dash"/>
            <a:round/>
            <a:headEnd type="none" w="med" len="med"/>
            <a:tailEnd type="none" w="med" len="med"/>
          </a:ln>
        </p:spPr>
      </p:cxnSp>
      <p:sp>
        <p:nvSpPr>
          <p:cNvPr id="300" name="Google Shape;300;p24"/>
          <p:cNvSpPr txBox="1"/>
          <p:nvPr/>
        </p:nvSpPr>
        <p:spPr>
          <a:xfrm>
            <a:off x="5992477" y="4212214"/>
            <a:ext cx="11454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Wave length</a:t>
            </a:r>
            <a:endParaRPr sz="1200" b="1">
              <a:solidFill>
                <a:schemeClr val="dk2"/>
              </a:solidFill>
            </a:endParaRPr>
          </a:p>
        </p:txBody>
      </p:sp>
      <p:sp>
        <p:nvSpPr>
          <p:cNvPr id="301" name="Google Shape;301;p24"/>
          <p:cNvSpPr/>
          <p:nvPr/>
        </p:nvSpPr>
        <p:spPr>
          <a:xfrm>
            <a:off x="1560228" y="2891357"/>
            <a:ext cx="522300" cy="171900"/>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2" name="Google Shape;302;p24"/>
          <p:cNvSpPr/>
          <p:nvPr/>
        </p:nvSpPr>
        <p:spPr>
          <a:xfrm rot="-5400000">
            <a:off x="6189725" y="2778425"/>
            <a:ext cx="343800" cy="2425200"/>
          </a:xfrm>
          <a:prstGeom prst="leftBrace">
            <a:avLst>
              <a:gd name="adj1" fmla="val 50000"/>
              <a:gd name="adj2"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3" name="Google Shape;303;p24"/>
          <p:cNvSpPr txBox="1"/>
          <p:nvPr/>
        </p:nvSpPr>
        <p:spPr>
          <a:xfrm>
            <a:off x="1220051" y="1875311"/>
            <a:ext cx="939300" cy="28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Amplitude</a:t>
            </a:r>
            <a:endParaRPr sz="1200" b="1">
              <a:solidFill>
                <a:schemeClr val="dk2"/>
              </a:solidFill>
            </a:endParaRPr>
          </a:p>
        </p:txBody>
      </p:sp>
      <p:pic>
        <p:nvPicPr>
          <p:cNvPr id="304" name="Google Shape;304;p24"/>
          <p:cNvPicPr preferRelativeResize="0"/>
          <p:nvPr/>
        </p:nvPicPr>
        <p:blipFill>
          <a:blip r:embed="rId6">
            <a:alphaModFix/>
          </a:blip>
          <a:stretch>
            <a:fillRect/>
          </a:stretch>
        </p:blipFill>
        <p:spPr>
          <a:xfrm>
            <a:off x="1183391" y="2993353"/>
            <a:ext cx="923925" cy="133350"/>
          </a:xfrm>
          <a:prstGeom prst="rect">
            <a:avLst/>
          </a:prstGeom>
          <a:noFill/>
          <a:ln>
            <a:noFill/>
          </a:ln>
        </p:spPr>
      </p:pic>
      <p:sp>
        <p:nvSpPr>
          <p:cNvPr id="305" name="Google Shape;305;p24"/>
          <p:cNvSpPr txBox="1"/>
          <p:nvPr/>
        </p:nvSpPr>
        <p:spPr>
          <a:xfrm>
            <a:off x="179443" y="3471093"/>
            <a:ext cx="939300" cy="2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Energy Source</a:t>
            </a:r>
            <a:endParaRPr sz="1200" b="1">
              <a:solidFill>
                <a:schemeClr val="dk2"/>
              </a:solidFill>
            </a:endParaRPr>
          </a:p>
        </p:txBody>
      </p:sp>
      <p:sp>
        <p:nvSpPr>
          <p:cNvPr id="306" name="Google Shape;306;p24"/>
          <p:cNvSpPr txBox="1"/>
          <p:nvPr/>
        </p:nvSpPr>
        <p:spPr>
          <a:xfrm>
            <a:off x="162675" y="61850"/>
            <a:ext cx="64932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Transverse Wave Foldable - Front</a:t>
            </a:r>
            <a:endParaRPr>
              <a:solidFill>
                <a:schemeClr val="dk2"/>
              </a:solidFill>
            </a:endParaRPr>
          </a:p>
        </p:txBody>
      </p:sp>
    </p:spTree>
    <p:extLst>
      <p:ext uri="{BB962C8B-B14F-4D97-AF65-F5344CB8AC3E}">
        <p14:creationId xmlns:p14="http://schemas.microsoft.com/office/powerpoint/2010/main" val="201460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5"/>
          <p:cNvSpPr/>
          <p:nvPr/>
        </p:nvSpPr>
        <p:spPr>
          <a:xfrm>
            <a:off x="120325" y="526750"/>
            <a:ext cx="8679600" cy="833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2" name="Google Shape;312;p25"/>
          <p:cNvSpPr/>
          <p:nvPr/>
        </p:nvSpPr>
        <p:spPr>
          <a:xfrm>
            <a:off x="120325" y="1359850"/>
            <a:ext cx="8679600" cy="367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3" name="Google Shape;313;p25"/>
          <p:cNvSpPr txBox="1"/>
          <p:nvPr/>
        </p:nvSpPr>
        <p:spPr>
          <a:xfrm>
            <a:off x="2645538" y="688008"/>
            <a:ext cx="3827100"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rPr>
              <a:t>(Glue goes here)</a:t>
            </a:r>
            <a:endParaRPr sz="1800" b="1">
              <a:solidFill>
                <a:schemeClr val="dk2"/>
              </a:solidFill>
            </a:endParaRPr>
          </a:p>
        </p:txBody>
      </p:sp>
      <p:cxnSp>
        <p:nvCxnSpPr>
          <p:cNvPr id="314" name="Google Shape;314;p25"/>
          <p:cNvCxnSpPr/>
          <p:nvPr/>
        </p:nvCxnSpPr>
        <p:spPr>
          <a:xfrm>
            <a:off x="1147847" y="1379225"/>
            <a:ext cx="34500" cy="3711600"/>
          </a:xfrm>
          <a:prstGeom prst="straightConnector1">
            <a:avLst/>
          </a:prstGeom>
          <a:noFill/>
          <a:ln w="28575" cap="flat" cmpd="sng">
            <a:solidFill>
              <a:schemeClr val="dk2"/>
            </a:solidFill>
            <a:prstDash val="dash"/>
            <a:round/>
            <a:headEnd type="none" w="med" len="med"/>
            <a:tailEnd type="none" w="med" len="med"/>
          </a:ln>
        </p:spPr>
      </p:cxnSp>
      <p:cxnSp>
        <p:nvCxnSpPr>
          <p:cNvPr id="315" name="Google Shape;315;p25"/>
          <p:cNvCxnSpPr/>
          <p:nvPr/>
        </p:nvCxnSpPr>
        <p:spPr>
          <a:xfrm>
            <a:off x="2262505" y="1348338"/>
            <a:ext cx="30900" cy="3685200"/>
          </a:xfrm>
          <a:prstGeom prst="straightConnector1">
            <a:avLst/>
          </a:prstGeom>
          <a:noFill/>
          <a:ln w="28575" cap="flat" cmpd="sng">
            <a:solidFill>
              <a:schemeClr val="dk2"/>
            </a:solidFill>
            <a:prstDash val="dash"/>
            <a:round/>
            <a:headEnd type="none" w="med" len="med"/>
            <a:tailEnd type="none" w="med" len="med"/>
          </a:ln>
        </p:spPr>
      </p:cxnSp>
      <p:sp>
        <p:nvSpPr>
          <p:cNvPr id="316" name="Google Shape;316;p25"/>
          <p:cNvSpPr txBox="1"/>
          <p:nvPr/>
        </p:nvSpPr>
        <p:spPr>
          <a:xfrm>
            <a:off x="2453684" y="1518375"/>
            <a:ext cx="733200" cy="2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Trough</a:t>
            </a:r>
            <a:endParaRPr sz="1200" b="1">
              <a:solidFill>
                <a:schemeClr val="dk2"/>
              </a:solidFill>
            </a:endParaRPr>
          </a:p>
        </p:txBody>
      </p:sp>
      <p:cxnSp>
        <p:nvCxnSpPr>
          <p:cNvPr id="317" name="Google Shape;317;p25"/>
          <p:cNvCxnSpPr/>
          <p:nvPr/>
        </p:nvCxnSpPr>
        <p:spPr>
          <a:xfrm flipH="1">
            <a:off x="3347150" y="1379225"/>
            <a:ext cx="34500" cy="3677100"/>
          </a:xfrm>
          <a:prstGeom prst="straightConnector1">
            <a:avLst/>
          </a:prstGeom>
          <a:noFill/>
          <a:ln w="28575" cap="flat" cmpd="sng">
            <a:solidFill>
              <a:schemeClr val="dk2"/>
            </a:solidFill>
            <a:prstDash val="dash"/>
            <a:round/>
            <a:headEnd type="none" w="med" len="med"/>
            <a:tailEnd type="none" w="med" len="med"/>
          </a:ln>
        </p:spPr>
      </p:cxnSp>
      <p:sp>
        <p:nvSpPr>
          <p:cNvPr id="318" name="Google Shape;318;p25"/>
          <p:cNvSpPr txBox="1"/>
          <p:nvPr/>
        </p:nvSpPr>
        <p:spPr>
          <a:xfrm>
            <a:off x="3587850" y="1518375"/>
            <a:ext cx="733200" cy="2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2"/>
                </a:solidFill>
              </a:rPr>
              <a:t>Crest</a:t>
            </a:r>
            <a:endParaRPr sz="1200" b="1" dirty="0">
              <a:solidFill>
                <a:schemeClr val="dk2"/>
              </a:solidFill>
            </a:endParaRPr>
          </a:p>
        </p:txBody>
      </p:sp>
      <p:cxnSp>
        <p:nvCxnSpPr>
          <p:cNvPr id="319" name="Google Shape;319;p25"/>
          <p:cNvCxnSpPr>
            <a:stCxn id="312" idx="0"/>
            <a:endCxn id="312" idx="2"/>
          </p:cNvCxnSpPr>
          <p:nvPr/>
        </p:nvCxnSpPr>
        <p:spPr>
          <a:xfrm>
            <a:off x="4460125" y="1359850"/>
            <a:ext cx="0" cy="3677100"/>
          </a:xfrm>
          <a:prstGeom prst="straightConnector1">
            <a:avLst/>
          </a:prstGeom>
          <a:noFill/>
          <a:ln w="28575" cap="flat" cmpd="sng">
            <a:solidFill>
              <a:schemeClr val="dk2"/>
            </a:solidFill>
            <a:prstDash val="dash"/>
            <a:round/>
            <a:headEnd type="none" w="med" len="med"/>
            <a:tailEnd type="none" w="med" len="med"/>
          </a:ln>
        </p:spPr>
      </p:cxnSp>
      <p:sp>
        <p:nvSpPr>
          <p:cNvPr id="320" name="Google Shape;320;p25"/>
          <p:cNvSpPr txBox="1"/>
          <p:nvPr/>
        </p:nvSpPr>
        <p:spPr>
          <a:xfrm>
            <a:off x="4697688" y="1562400"/>
            <a:ext cx="8292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Resting</a:t>
            </a:r>
            <a:endParaRPr sz="1200" b="1">
              <a:solidFill>
                <a:schemeClr val="dk2"/>
              </a:solidFill>
            </a:endParaRPr>
          </a:p>
          <a:p>
            <a:pPr marL="0" lvl="0" indent="0" algn="l" rtl="0">
              <a:spcBef>
                <a:spcPts val="0"/>
              </a:spcBef>
              <a:spcAft>
                <a:spcPts val="0"/>
              </a:spcAft>
              <a:buNone/>
            </a:pPr>
            <a:r>
              <a:rPr lang="en" sz="1200" b="1">
                <a:solidFill>
                  <a:schemeClr val="dk2"/>
                </a:solidFill>
              </a:rPr>
              <a:t>Position</a:t>
            </a:r>
            <a:endParaRPr sz="1200" b="1">
              <a:solidFill>
                <a:schemeClr val="dk2"/>
              </a:solidFill>
            </a:endParaRPr>
          </a:p>
        </p:txBody>
      </p:sp>
      <p:cxnSp>
        <p:nvCxnSpPr>
          <p:cNvPr id="321" name="Google Shape;321;p25"/>
          <p:cNvCxnSpPr/>
          <p:nvPr/>
        </p:nvCxnSpPr>
        <p:spPr>
          <a:xfrm flipH="1">
            <a:off x="5764457" y="1381686"/>
            <a:ext cx="2400" cy="3640500"/>
          </a:xfrm>
          <a:prstGeom prst="straightConnector1">
            <a:avLst/>
          </a:prstGeom>
          <a:noFill/>
          <a:ln w="28575" cap="flat" cmpd="sng">
            <a:solidFill>
              <a:schemeClr val="dk2"/>
            </a:solidFill>
            <a:prstDash val="dash"/>
            <a:round/>
            <a:headEnd type="none" w="med" len="med"/>
            <a:tailEnd type="none" w="med" len="med"/>
          </a:ln>
        </p:spPr>
      </p:cxnSp>
      <p:cxnSp>
        <p:nvCxnSpPr>
          <p:cNvPr id="322" name="Google Shape;322;p25"/>
          <p:cNvCxnSpPr/>
          <p:nvPr/>
        </p:nvCxnSpPr>
        <p:spPr>
          <a:xfrm flipH="1">
            <a:off x="7723425" y="1333425"/>
            <a:ext cx="34200" cy="3677100"/>
          </a:xfrm>
          <a:prstGeom prst="straightConnector1">
            <a:avLst/>
          </a:prstGeom>
          <a:noFill/>
          <a:ln w="28575" cap="flat" cmpd="sng">
            <a:solidFill>
              <a:schemeClr val="dk2"/>
            </a:solidFill>
            <a:prstDash val="dash"/>
            <a:round/>
            <a:headEnd type="none" w="med" len="med"/>
            <a:tailEnd type="none" w="med" len="med"/>
          </a:ln>
        </p:spPr>
      </p:cxnSp>
      <p:sp>
        <p:nvSpPr>
          <p:cNvPr id="323" name="Google Shape;323;p25"/>
          <p:cNvSpPr txBox="1"/>
          <p:nvPr/>
        </p:nvSpPr>
        <p:spPr>
          <a:xfrm>
            <a:off x="6172439" y="1562389"/>
            <a:ext cx="11454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2"/>
                </a:solidFill>
              </a:rPr>
              <a:t>Wave length</a:t>
            </a:r>
            <a:endParaRPr sz="1200" b="1" dirty="0">
              <a:solidFill>
                <a:schemeClr val="dk2"/>
              </a:solidFill>
            </a:endParaRPr>
          </a:p>
        </p:txBody>
      </p:sp>
      <p:sp>
        <p:nvSpPr>
          <p:cNvPr id="324" name="Google Shape;324;p25"/>
          <p:cNvSpPr txBox="1"/>
          <p:nvPr/>
        </p:nvSpPr>
        <p:spPr>
          <a:xfrm>
            <a:off x="1252776" y="1520186"/>
            <a:ext cx="939300" cy="28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Amplitude</a:t>
            </a:r>
            <a:endParaRPr sz="1200" b="1">
              <a:solidFill>
                <a:schemeClr val="dk2"/>
              </a:solidFill>
            </a:endParaRPr>
          </a:p>
        </p:txBody>
      </p:sp>
      <p:sp>
        <p:nvSpPr>
          <p:cNvPr id="325" name="Google Shape;325;p25"/>
          <p:cNvSpPr txBox="1"/>
          <p:nvPr/>
        </p:nvSpPr>
        <p:spPr>
          <a:xfrm>
            <a:off x="179443" y="1512209"/>
            <a:ext cx="939300" cy="2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Energy Source</a:t>
            </a:r>
            <a:endParaRPr sz="1200" b="1">
              <a:solidFill>
                <a:schemeClr val="dk2"/>
              </a:solidFill>
            </a:endParaRPr>
          </a:p>
        </p:txBody>
      </p:sp>
      <p:sp>
        <p:nvSpPr>
          <p:cNvPr id="326" name="Google Shape;326;p25"/>
          <p:cNvSpPr txBox="1"/>
          <p:nvPr/>
        </p:nvSpPr>
        <p:spPr>
          <a:xfrm>
            <a:off x="151200" y="73325"/>
            <a:ext cx="7606500" cy="28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Transverse Wave Foldable - Inside</a:t>
            </a:r>
            <a:endParaRPr>
              <a:solidFill>
                <a:schemeClr val="dk2"/>
              </a:solidFill>
            </a:endParaRPr>
          </a:p>
        </p:txBody>
      </p:sp>
      <p:sp>
        <p:nvSpPr>
          <p:cNvPr id="2" name="TextBox 1">
            <a:extLst>
              <a:ext uri="{FF2B5EF4-FFF2-40B4-BE49-F238E27FC236}">
                <a16:creationId xmlns:a16="http://schemas.microsoft.com/office/drawing/2014/main" id="{C843BA51-B2B5-437E-909C-00FA3367EAFF}"/>
              </a:ext>
            </a:extLst>
          </p:cNvPr>
          <p:cNvSpPr txBox="1"/>
          <p:nvPr/>
        </p:nvSpPr>
        <p:spPr>
          <a:xfrm>
            <a:off x="7883147" y="1578421"/>
            <a:ext cx="809668" cy="276999"/>
          </a:xfrm>
          <a:prstGeom prst="rect">
            <a:avLst/>
          </a:prstGeom>
          <a:noFill/>
        </p:spPr>
        <p:txBody>
          <a:bodyPr wrap="square" rtlCol="0">
            <a:spAutoFit/>
          </a:bodyPr>
          <a:lstStyle/>
          <a:p>
            <a:r>
              <a:rPr lang="en-US" sz="1200" dirty="0"/>
              <a:t>Detector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5"/>
          <p:cNvSpPr/>
          <p:nvPr/>
        </p:nvSpPr>
        <p:spPr>
          <a:xfrm>
            <a:off x="120325" y="526750"/>
            <a:ext cx="8679600" cy="833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2" name="Google Shape;312;p25"/>
          <p:cNvSpPr/>
          <p:nvPr/>
        </p:nvSpPr>
        <p:spPr>
          <a:xfrm>
            <a:off x="120325" y="1359850"/>
            <a:ext cx="8679600" cy="367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3" name="Google Shape;313;p25"/>
          <p:cNvSpPr txBox="1"/>
          <p:nvPr/>
        </p:nvSpPr>
        <p:spPr>
          <a:xfrm>
            <a:off x="2645538" y="688008"/>
            <a:ext cx="3827100"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rPr>
              <a:t>(Glue goes here)</a:t>
            </a:r>
            <a:endParaRPr sz="1800" b="1">
              <a:solidFill>
                <a:schemeClr val="dk2"/>
              </a:solidFill>
            </a:endParaRPr>
          </a:p>
        </p:txBody>
      </p:sp>
      <p:cxnSp>
        <p:nvCxnSpPr>
          <p:cNvPr id="314" name="Google Shape;314;p25"/>
          <p:cNvCxnSpPr/>
          <p:nvPr/>
        </p:nvCxnSpPr>
        <p:spPr>
          <a:xfrm>
            <a:off x="1147847" y="1379225"/>
            <a:ext cx="34500" cy="3711600"/>
          </a:xfrm>
          <a:prstGeom prst="straightConnector1">
            <a:avLst/>
          </a:prstGeom>
          <a:noFill/>
          <a:ln w="28575" cap="flat" cmpd="sng">
            <a:solidFill>
              <a:schemeClr val="dk2"/>
            </a:solidFill>
            <a:prstDash val="dash"/>
            <a:round/>
            <a:headEnd type="none" w="med" len="med"/>
            <a:tailEnd type="none" w="med" len="med"/>
          </a:ln>
        </p:spPr>
      </p:cxnSp>
      <p:cxnSp>
        <p:nvCxnSpPr>
          <p:cNvPr id="315" name="Google Shape;315;p25"/>
          <p:cNvCxnSpPr/>
          <p:nvPr/>
        </p:nvCxnSpPr>
        <p:spPr>
          <a:xfrm>
            <a:off x="2262505" y="1348338"/>
            <a:ext cx="30900" cy="3685200"/>
          </a:xfrm>
          <a:prstGeom prst="straightConnector1">
            <a:avLst/>
          </a:prstGeom>
          <a:noFill/>
          <a:ln w="28575" cap="flat" cmpd="sng">
            <a:solidFill>
              <a:schemeClr val="dk2"/>
            </a:solidFill>
            <a:prstDash val="dash"/>
            <a:round/>
            <a:headEnd type="none" w="med" len="med"/>
            <a:tailEnd type="none" w="med" len="med"/>
          </a:ln>
        </p:spPr>
      </p:cxnSp>
      <p:sp>
        <p:nvSpPr>
          <p:cNvPr id="316" name="Google Shape;316;p25"/>
          <p:cNvSpPr txBox="1"/>
          <p:nvPr/>
        </p:nvSpPr>
        <p:spPr>
          <a:xfrm>
            <a:off x="2453684" y="1518375"/>
            <a:ext cx="733200" cy="2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Trough</a:t>
            </a:r>
            <a:endParaRPr sz="1200" b="1">
              <a:solidFill>
                <a:schemeClr val="dk2"/>
              </a:solidFill>
            </a:endParaRPr>
          </a:p>
        </p:txBody>
      </p:sp>
      <p:cxnSp>
        <p:nvCxnSpPr>
          <p:cNvPr id="317" name="Google Shape;317;p25"/>
          <p:cNvCxnSpPr/>
          <p:nvPr/>
        </p:nvCxnSpPr>
        <p:spPr>
          <a:xfrm flipH="1">
            <a:off x="3347150" y="1379225"/>
            <a:ext cx="34500" cy="3677100"/>
          </a:xfrm>
          <a:prstGeom prst="straightConnector1">
            <a:avLst/>
          </a:prstGeom>
          <a:noFill/>
          <a:ln w="28575" cap="flat" cmpd="sng">
            <a:solidFill>
              <a:schemeClr val="dk2"/>
            </a:solidFill>
            <a:prstDash val="dash"/>
            <a:round/>
            <a:headEnd type="none" w="med" len="med"/>
            <a:tailEnd type="none" w="med" len="med"/>
          </a:ln>
        </p:spPr>
      </p:cxnSp>
      <p:sp>
        <p:nvSpPr>
          <p:cNvPr id="318" name="Google Shape;318;p25"/>
          <p:cNvSpPr txBox="1"/>
          <p:nvPr/>
        </p:nvSpPr>
        <p:spPr>
          <a:xfrm>
            <a:off x="3587850" y="1518375"/>
            <a:ext cx="733200" cy="2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2"/>
                </a:solidFill>
              </a:rPr>
              <a:t>Crest</a:t>
            </a:r>
            <a:endParaRPr sz="1200" b="1" dirty="0">
              <a:solidFill>
                <a:schemeClr val="dk2"/>
              </a:solidFill>
            </a:endParaRPr>
          </a:p>
        </p:txBody>
      </p:sp>
      <p:cxnSp>
        <p:nvCxnSpPr>
          <p:cNvPr id="319" name="Google Shape;319;p25"/>
          <p:cNvCxnSpPr>
            <a:stCxn id="312" idx="0"/>
            <a:endCxn id="312" idx="2"/>
          </p:cNvCxnSpPr>
          <p:nvPr/>
        </p:nvCxnSpPr>
        <p:spPr>
          <a:xfrm>
            <a:off x="4460125" y="1359850"/>
            <a:ext cx="0" cy="3677100"/>
          </a:xfrm>
          <a:prstGeom prst="straightConnector1">
            <a:avLst/>
          </a:prstGeom>
          <a:noFill/>
          <a:ln w="28575" cap="flat" cmpd="sng">
            <a:solidFill>
              <a:schemeClr val="dk2"/>
            </a:solidFill>
            <a:prstDash val="dash"/>
            <a:round/>
            <a:headEnd type="none" w="med" len="med"/>
            <a:tailEnd type="none" w="med" len="med"/>
          </a:ln>
        </p:spPr>
      </p:cxnSp>
      <p:sp>
        <p:nvSpPr>
          <p:cNvPr id="320" name="Google Shape;320;p25"/>
          <p:cNvSpPr txBox="1"/>
          <p:nvPr/>
        </p:nvSpPr>
        <p:spPr>
          <a:xfrm>
            <a:off x="4697688" y="1562400"/>
            <a:ext cx="8292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Resting</a:t>
            </a:r>
            <a:endParaRPr sz="1200" b="1">
              <a:solidFill>
                <a:schemeClr val="dk2"/>
              </a:solidFill>
            </a:endParaRPr>
          </a:p>
          <a:p>
            <a:pPr marL="0" lvl="0" indent="0" algn="l" rtl="0">
              <a:spcBef>
                <a:spcPts val="0"/>
              </a:spcBef>
              <a:spcAft>
                <a:spcPts val="0"/>
              </a:spcAft>
              <a:buNone/>
            </a:pPr>
            <a:r>
              <a:rPr lang="en" sz="1200" b="1">
                <a:solidFill>
                  <a:schemeClr val="dk2"/>
                </a:solidFill>
              </a:rPr>
              <a:t>Position</a:t>
            </a:r>
            <a:endParaRPr sz="1200" b="1">
              <a:solidFill>
                <a:schemeClr val="dk2"/>
              </a:solidFill>
            </a:endParaRPr>
          </a:p>
        </p:txBody>
      </p:sp>
      <p:cxnSp>
        <p:nvCxnSpPr>
          <p:cNvPr id="321" name="Google Shape;321;p25"/>
          <p:cNvCxnSpPr/>
          <p:nvPr/>
        </p:nvCxnSpPr>
        <p:spPr>
          <a:xfrm flipH="1">
            <a:off x="5764457" y="1381686"/>
            <a:ext cx="2400" cy="3640500"/>
          </a:xfrm>
          <a:prstGeom prst="straightConnector1">
            <a:avLst/>
          </a:prstGeom>
          <a:noFill/>
          <a:ln w="28575" cap="flat" cmpd="sng">
            <a:solidFill>
              <a:schemeClr val="dk2"/>
            </a:solidFill>
            <a:prstDash val="dash"/>
            <a:round/>
            <a:headEnd type="none" w="med" len="med"/>
            <a:tailEnd type="none" w="med" len="med"/>
          </a:ln>
        </p:spPr>
      </p:cxnSp>
      <p:sp>
        <p:nvSpPr>
          <p:cNvPr id="323" name="Google Shape;323;p25"/>
          <p:cNvSpPr txBox="1"/>
          <p:nvPr/>
        </p:nvSpPr>
        <p:spPr>
          <a:xfrm>
            <a:off x="6831219" y="1546592"/>
            <a:ext cx="11454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2"/>
                </a:solidFill>
              </a:rPr>
              <a:t>Wave length</a:t>
            </a:r>
            <a:endParaRPr sz="1200" b="1" dirty="0">
              <a:solidFill>
                <a:schemeClr val="dk2"/>
              </a:solidFill>
            </a:endParaRPr>
          </a:p>
        </p:txBody>
      </p:sp>
      <p:sp>
        <p:nvSpPr>
          <p:cNvPr id="324" name="Google Shape;324;p25"/>
          <p:cNvSpPr txBox="1"/>
          <p:nvPr/>
        </p:nvSpPr>
        <p:spPr>
          <a:xfrm>
            <a:off x="1252776" y="1520186"/>
            <a:ext cx="939300" cy="28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Amplitude</a:t>
            </a:r>
            <a:endParaRPr sz="1200" b="1">
              <a:solidFill>
                <a:schemeClr val="dk2"/>
              </a:solidFill>
            </a:endParaRPr>
          </a:p>
        </p:txBody>
      </p:sp>
      <p:sp>
        <p:nvSpPr>
          <p:cNvPr id="325" name="Google Shape;325;p25"/>
          <p:cNvSpPr txBox="1"/>
          <p:nvPr/>
        </p:nvSpPr>
        <p:spPr>
          <a:xfrm>
            <a:off x="179443" y="1512209"/>
            <a:ext cx="939300" cy="2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Energy Source</a:t>
            </a:r>
            <a:endParaRPr sz="1200" b="1">
              <a:solidFill>
                <a:schemeClr val="dk2"/>
              </a:solidFill>
            </a:endParaRPr>
          </a:p>
        </p:txBody>
      </p:sp>
      <p:sp>
        <p:nvSpPr>
          <p:cNvPr id="326" name="Google Shape;326;p25"/>
          <p:cNvSpPr txBox="1"/>
          <p:nvPr/>
        </p:nvSpPr>
        <p:spPr>
          <a:xfrm>
            <a:off x="151200" y="73325"/>
            <a:ext cx="7606500" cy="28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Transverse Wave Foldable - Inside</a:t>
            </a:r>
            <a:endParaRPr>
              <a:solidFill>
                <a:schemeClr val="dk2"/>
              </a:solidFill>
            </a:endParaRPr>
          </a:p>
        </p:txBody>
      </p:sp>
    </p:spTree>
    <p:extLst>
      <p:ext uri="{BB962C8B-B14F-4D97-AF65-F5344CB8AC3E}">
        <p14:creationId xmlns:p14="http://schemas.microsoft.com/office/powerpoint/2010/main" val="188291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6"/>
          <p:cNvSpPr/>
          <p:nvPr/>
        </p:nvSpPr>
        <p:spPr>
          <a:xfrm>
            <a:off x="120325" y="526750"/>
            <a:ext cx="8679600" cy="833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2" name="Google Shape;332;p26"/>
          <p:cNvSpPr/>
          <p:nvPr/>
        </p:nvSpPr>
        <p:spPr>
          <a:xfrm>
            <a:off x="120325" y="1359850"/>
            <a:ext cx="8679600" cy="367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3" name="Google Shape;333;p26"/>
          <p:cNvSpPr txBox="1"/>
          <p:nvPr/>
        </p:nvSpPr>
        <p:spPr>
          <a:xfrm>
            <a:off x="2645538" y="688008"/>
            <a:ext cx="3827100"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rPr>
              <a:t>(KEY)</a:t>
            </a:r>
            <a:endParaRPr sz="1800" b="1">
              <a:solidFill>
                <a:schemeClr val="dk2"/>
              </a:solidFill>
            </a:endParaRPr>
          </a:p>
          <a:p>
            <a:pPr marL="0" lvl="0" indent="0" algn="ctr" rtl="0">
              <a:spcBef>
                <a:spcPts val="0"/>
              </a:spcBef>
              <a:spcAft>
                <a:spcPts val="0"/>
              </a:spcAft>
              <a:buNone/>
            </a:pPr>
            <a:r>
              <a:rPr lang="en" sz="1200" b="1" i="1">
                <a:solidFill>
                  <a:schemeClr val="dk2"/>
                </a:solidFill>
              </a:rPr>
              <a:t>Edit as needed for your class</a:t>
            </a:r>
            <a:endParaRPr sz="1200" b="1" i="1">
              <a:solidFill>
                <a:schemeClr val="dk2"/>
              </a:solidFill>
            </a:endParaRPr>
          </a:p>
        </p:txBody>
      </p:sp>
      <p:cxnSp>
        <p:nvCxnSpPr>
          <p:cNvPr id="334" name="Google Shape;334;p26"/>
          <p:cNvCxnSpPr/>
          <p:nvPr/>
        </p:nvCxnSpPr>
        <p:spPr>
          <a:xfrm>
            <a:off x="1147847" y="1379225"/>
            <a:ext cx="34500" cy="3711600"/>
          </a:xfrm>
          <a:prstGeom prst="straightConnector1">
            <a:avLst/>
          </a:prstGeom>
          <a:noFill/>
          <a:ln w="28575" cap="flat" cmpd="sng">
            <a:solidFill>
              <a:schemeClr val="dk2"/>
            </a:solidFill>
            <a:prstDash val="dash"/>
            <a:round/>
            <a:headEnd type="none" w="med" len="med"/>
            <a:tailEnd type="none" w="med" len="med"/>
          </a:ln>
        </p:spPr>
      </p:cxnSp>
      <p:cxnSp>
        <p:nvCxnSpPr>
          <p:cNvPr id="335" name="Google Shape;335;p26"/>
          <p:cNvCxnSpPr/>
          <p:nvPr/>
        </p:nvCxnSpPr>
        <p:spPr>
          <a:xfrm>
            <a:off x="2262505" y="1348338"/>
            <a:ext cx="30900" cy="3685200"/>
          </a:xfrm>
          <a:prstGeom prst="straightConnector1">
            <a:avLst/>
          </a:prstGeom>
          <a:noFill/>
          <a:ln w="28575" cap="flat" cmpd="sng">
            <a:solidFill>
              <a:schemeClr val="dk2"/>
            </a:solidFill>
            <a:prstDash val="dash"/>
            <a:round/>
            <a:headEnd type="none" w="med" len="med"/>
            <a:tailEnd type="none" w="med" len="med"/>
          </a:ln>
        </p:spPr>
      </p:cxnSp>
      <p:sp>
        <p:nvSpPr>
          <p:cNvPr id="336" name="Google Shape;336;p26"/>
          <p:cNvSpPr txBox="1"/>
          <p:nvPr/>
        </p:nvSpPr>
        <p:spPr>
          <a:xfrm>
            <a:off x="2453684" y="1518375"/>
            <a:ext cx="733200" cy="2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Trough</a:t>
            </a:r>
            <a:endParaRPr sz="1200" b="1">
              <a:solidFill>
                <a:schemeClr val="dk2"/>
              </a:solidFill>
            </a:endParaRPr>
          </a:p>
        </p:txBody>
      </p:sp>
      <p:cxnSp>
        <p:nvCxnSpPr>
          <p:cNvPr id="337" name="Google Shape;337;p26"/>
          <p:cNvCxnSpPr/>
          <p:nvPr/>
        </p:nvCxnSpPr>
        <p:spPr>
          <a:xfrm flipH="1">
            <a:off x="3347150" y="1379225"/>
            <a:ext cx="34500" cy="3677100"/>
          </a:xfrm>
          <a:prstGeom prst="straightConnector1">
            <a:avLst/>
          </a:prstGeom>
          <a:noFill/>
          <a:ln w="28575" cap="flat" cmpd="sng">
            <a:solidFill>
              <a:schemeClr val="dk2"/>
            </a:solidFill>
            <a:prstDash val="dash"/>
            <a:round/>
            <a:headEnd type="none" w="med" len="med"/>
            <a:tailEnd type="none" w="med" len="med"/>
          </a:ln>
        </p:spPr>
      </p:cxnSp>
      <p:sp>
        <p:nvSpPr>
          <p:cNvPr id="338" name="Google Shape;338;p26"/>
          <p:cNvSpPr txBox="1"/>
          <p:nvPr/>
        </p:nvSpPr>
        <p:spPr>
          <a:xfrm>
            <a:off x="3554286" y="1562389"/>
            <a:ext cx="733200" cy="2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Crest</a:t>
            </a:r>
            <a:endParaRPr sz="1200" b="1">
              <a:solidFill>
                <a:schemeClr val="dk2"/>
              </a:solidFill>
            </a:endParaRPr>
          </a:p>
        </p:txBody>
      </p:sp>
      <p:cxnSp>
        <p:nvCxnSpPr>
          <p:cNvPr id="339" name="Google Shape;339;p26"/>
          <p:cNvCxnSpPr>
            <a:stCxn id="332" idx="0"/>
            <a:endCxn id="332" idx="2"/>
          </p:cNvCxnSpPr>
          <p:nvPr/>
        </p:nvCxnSpPr>
        <p:spPr>
          <a:xfrm>
            <a:off x="4460125" y="1359850"/>
            <a:ext cx="0" cy="3677100"/>
          </a:xfrm>
          <a:prstGeom prst="straightConnector1">
            <a:avLst/>
          </a:prstGeom>
          <a:noFill/>
          <a:ln w="28575" cap="flat" cmpd="sng">
            <a:solidFill>
              <a:schemeClr val="dk2"/>
            </a:solidFill>
            <a:prstDash val="dash"/>
            <a:round/>
            <a:headEnd type="none" w="med" len="med"/>
            <a:tailEnd type="none" w="med" len="med"/>
          </a:ln>
        </p:spPr>
      </p:cxnSp>
      <p:sp>
        <p:nvSpPr>
          <p:cNvPr id="340" name="Google Shape;340;p26"/>
          <p:cNvSpPr txBox="1"/>
          <p:nvPr/>
        </p:nvSpPr>
        <p:spPr>
          <a:xfrm>
            <a:off x="4697688" y="1562400"/>
            <a:ext cx="8292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Resting</a:t>
            </a:r>
            <a:endParaRPr sz="1200" b="1">
              <a:solidFill>
                <a:schemeClr val="dk2"/>
              </a:solidFill>
            </a:endParaRPr>
          </a:p>
          <a:p>
            <a:pPr marL="0" lvl="0" indent="0" algn="l" rtl="0">
              <a:spcBef>
                <a:spcPts val="0"/>
              </a:spcBef>
              <a:spcAft>
                <a:spcPts val="0"/>
              </a:spcAft>
              <a:buNone/>
            </a:pPr>
            <a:r>
              <a:rPr lang="en" sz="1200" b="1">
                <a:solidFill>
                  <a:schemeClr val="dk2"/>
                </a:solidFill>
              </a:rPr>
              <a:t>Position</a:t>
            </a:r>
            <a:endParaRPr sz="1200" b="1">
              <a:solidFill>
                <a:schemeClr val="dk2"/>
              </a:solidFill>
            </a:endParaRPr>
          </a:p>
        </p:txBody>
      </p:sp>
      <p:cxnSp>
        <p:nvCxnSpPr>
          <p:cNvPr id="341" name="Google Shape;341;p26"/>
          <p:cNvCxnSpPr/>
          <p:nvPr/>
        </p:nvCxnSpPr>
        <p:spPr>
          <a:xfrm flipH="1">
            <a:off x="5764457" y="1381686"/>
            <a:ext cx="2400" cy="3640500"/>
          </a:xfrm>
          <a:prstGeom prst="straightConnector1">
            <a:avLst/>
          </a:prstGeom>
          <a:noFill/>
          <a:ln w="28575" cap="flat" cmpd="sng">
            <a:solidFill>
              <a:schemeClr val="dk2"/>
            </a:solidFill>
            <a:prstDash val="dash"/>
            <a:round/>
            <a:headEnd type="none" w="med" len="med"/>
            <a:tailEnd type="none" w="med" len="med"/>
          </a:ln>
        </p:spPr>
      </p:cxnSp>
      <p:cxnSp>
        <p:nvCxnSpPr>
          <p:cNvPr id="342" name="Google Shape;342;p26"/>
          <p:cNvCxnSpPr/>
          <p:nvPr/>
        </p:nvCxnSpPr>
        <p:spPr>
          <a:xfrm flipH="1">
            <a:off x="7723425" y="1333425"/>
            <a:ext cx="34200" cy="3677100"/>
          </a:xfrm>
          <a:prstGeom prst="straightConnector1">
            <a:avLst/>
          </a:prstGeom>
          <a:noFill/>
          <a:ln w="28575" cap="flat" cmpd="sng">
            <a:solidFill>
              <a:schemeClr val="dk2"/>
            </a:solidFill>
            <a:prstDash val="dash"/>
            <a:round/>
            <a:headEnd type="none" w="med" len="med"/>
            <a:tailEnd type="none" w="med" len="med"/>
          </a:ln>
        </p:spPr>
      </p:cxnSp>
      <p:sp>
        <p:nvSpPr>
          <p:cNvPr id="343" name="Google Shape;343;p26"/>
          <p:cNvSpPr txBox="1"/>
          <p:nvPr/>
        </p:nvSpPr>
        <p:spPr>
          <a:xfrm>
            <a:off x="6172439" y="1562389"/>
            <a:ext cx="11454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Wave length</a:t>
            </a:r>
            <a:endParaRPr sz="1200" b="1">
              <a:solidFill>
                <a:schemeClr val="dk2"/>
              </a:solidFill>
            </a:endParaRPr>
          </a:p>
        </p:txBody>
      </p:sp>
      <p:sp>
        <p:nvSpPr>
          <p:cNvPr id="344" name="Google Shape;344;p26"/>
          <p:cNvSpPr txBox="1"/>
          <p:nvPr/>
        </p:nvSpPr>
        <p:spPr>
          <a:xfrm>
            <a:off x="1252776" y="1520186"/>
            <a:ext cx="939300" cy="28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Amplitude</a:t>
            </a:r>
            <a:endParaRPr sz="1200" b="1">
              <a:solidFill>
                <a:schemeClr val="dk2"/>
              </a:solidFill>
            </a:endParaRPr>
          </a:p>
        </p:txBody>
      </p:sp>
      <p:sp>
        <p:nvSpPr>
          <p:cNvPr id="345" name="Google Shape;345;p26"/>
          <p:cNvSpPr txBox="1"/>
          <p:nvPr/>
        </p:nvSpPr>
        <p:spPr>
          <a:xfrm>
            <a:off x="179443" y="1512209"/>
            <a:ext cx="939300" cy="2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Energy Source</a:t>
            </a:r>
            <a:endParaRPr sz="1200" b="1">
              <a:solidFill>
                <a:schemeClr val="dk2"/>
              </a:solidFill>
            </a:endParaRPr>
          </a:p>
        </p:txBody>
      </p:sp>
      <p:sp>
        <p:nvSpPr>
          <p:cNvPr id="346" name="Google Shape;346;p26"/>
          <p:cNvSpPr txBox="1"/>
          <p:nvPr/>
        </p:nvSpPr>
        <p:spPr>
          <a:xfrm>
            <a:off x="132750" y="2112375"/>
            <a:ext cx="1015200" cy="26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rPr>
              <a:t>Physical disturbances create vibrations.  The energy of these vibratrions move up and down perpendicular to the direction the wave is traveling.</a:t>
            </a:r>
            <a:endParaRPr sz="1000">
              <a:solidFill>
                <a:schemeClr val="dk2"/>
              </a:solidFill>
            </a:endParaRPr>
          </a:p>
        </p:txBody>
      </p:sp>
      <p:sp>
        <p:nvSpPr>
          <p:cNvPr id="347" name="Google Shape;347;p26"/>
          <p:cNvSpPr txBox="1"/>
          <p:nvPr/>
        </p:nvSpPr>
        <p:spPr>
          <a:xfrm>
            <a:off x="1182350" y="1932581"/>
            <a:ext cx="1080000" cy="25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2"/>
                </a:solidFill>
              </a:rPr>
              <a:t>The maximum distance a wave’s particles between the rest position and the peak or valley of that wave. </a:t>
            </a:r>
            <a:endParaRPr sz="1100">
              <a:solidFill>
                <a:schemeClr val="dk2"/>
              </a:solidFill>
            </a:endParaRPr>
          </a:p>
          <a:p>
            <a:pPr marL="0" lvl="0" indent="0" algn="l" rtl="0">
              <a:spcBef>
                <a:spcPts val="0"/>
              </a:spcBef>
              <a:spcAft>
                <a:spcPts val="0"/>
              </a:spcAft>
              <a:buNone/>
            </a:pPr>
            <a:endParaRPr sz="1100">
              <a:solidFill>
                <a:schemeClr val="dk2"/>
              </a:solidFill>
            </a:endParaRPr>
          </a:p>
          <a:p>
            <a:pPr marL="0" lvl="0" indent="0" algn="l" rtl="0">
              <a:spcBef>
                <a:spcPts val="0"/>
              </a:spcBef>
              <a:spcAft>
                <a:spcPts val="0"/>
              </a:spcAft>
              <a:buNone/>
            </a:pPr>
            <a:r>
              <a:rPr lang="en" sz="1100">
                <a:solidFill>
                  <a:schemeClr val="dk2"/>
                </a:solidFill>
              </a:rPr>
              <a:t>(How much energy is there? - the more distance the more energy.)</a:t>
            </a:r>
            <a:endParaRPr sz="1100">
              <a:solidFill>
                <a:schemeClr val="dk2"/>
              </a:solidFill>
            </a:endParaRPr>
          </a:p>
        </p:txBody>
      </p:sp>
      <p:sp>
        <p:nvSpPr>
          <p:cNvPr id="348" name="Google Shape;348;p26"/>
          <p:cNvSpPr txBox="1"/>
          <p:nvPr/>
        </p:nvSpPr>
        <p:spPr>
          <a:xfrm>
            <a:off x="2274100" y="2263600"/>
            <a:ext cx="1080000" cy="22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2"/>
                </a:solidFill>
              </a:rPr>
              <a:t>Where the medium’s particle displacement is at its minimum.  (The lowest point of the valley.)  </a:t>
            </a:r>
            <a:endParaRPr sz="1100">
              <a:solidFill>
                <a:schemeClr val="dk2"/>
              </a:solidFill>
            </a:endParaRPr>
          </a:p>
        </p:txBody>
      </p:sp>
      <p:sp>
        <p:nvSpPr>
          <p:cNvPr id="349" name="Google Shape;349;p26"/>
          <p:cNvSpPr txBox="1"/>
          <p:nvPr/>
        </p:nvSpPr>
        <p:spPr>
          <a:xfrm>
            <a:off x="3400214" y="2095247"/>
            <a:ext cx="1080000" cy="22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2"/>
                </a:solidFill>
              </a:rPr>
              <a:t>Where the medium’s particle displacement is at its maximum or greatest.  (The highest part of the hill.)</a:t>
            </a:r>
            <a:endParaRPr sz="1100">
              <a:solidFill>
                <a:schemeClr val="dk2"/>
              </a:solidFill>
            </a:endParaRPr>
          </a:p>
        </p:txBody>
      </p:sp>
      <p:sp>
        <p:nvSpPr>
          <p:cNvPr id="350" name="Google Shape;350;p26"/>
          <p:cNvSpPr txBox="1"/>
          <p:nvPr/>
        </p:nvSpPr>
        <p:spPr>
          <a:xfrm>
            <a:off x="4544597" y="2106891"/>
            <a:ext cx="1275000" cy="25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Where the particles of the medium are when there is no disturbance or vibration to move through them.</a:t>
            </a:r>
            <a:endParaRPr sz="1200">
              <a:solidFill>
                <a:schemeClr val="dk2"/>
              </a:solidFill>
            </a:endParaRPr>
          </a:p>
        </p:txBody>
      </p:sp>
      <p:sp>
        <p:nvSpPr>
          <p:cNvPr id="351" name="Google Shape;351;p26"/>
          <p:cNvSpPr txBox="1"/>
          <p:nvPr/>
        </p:nvSpPr>
        <p:spPr>
          <a:xfrm>
            <a:off x="5935199" y="2088475"/>
            <a:ext cx="1612200" cy="25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The distance between two identical and consecutive parts of a wave (crest to crest or trough to trough) It’s the length of one wave.</a:t>
            </a:r>
            <a:endParaRPr sz="1200">
              <a:solidFill>
                <a:schemeClr val="dk2"/>
              </a:solidFill>
            </a:endParaRPr>
          </a:p>
        </p:txBody>
      </p:sp>
      <p:sp>
        <p:nvSpPr>
          <p:cNvPr id="352" name="Google Shape;352;p26"/>
          <p:cNvSpPr txBox="1"/>
          <p:nvPr/>
        </p:nvSpPr>
        <p:spPr>
          <a:xfrm>
            <a:off x="151200" y="73325"/>
            <a:ext cx="7606500" cy="28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Transverse Wave Foldable - Key</a:t>
            </a:r>
            <a:endParaRPr>
              <a:solidFill>
                <a:schemeClr val="dk2"/>
              </a:solidFill>
            </a:endParaRPr>
          </a:p>
        </p:txBody>
      </p:sp>
      <p:sp>
        <p:nvSpPr>
          <p:cNvPr id="353" name="Google Shape;353;p26"/>
          <p:cNvSpPr txBox="1"/>
          <p:nvPr/>
        </p:nvSpPr>
        <p:spPr>
          <a:xfrm>
            <a:off x="7722400" y="1436525"/>
            <a:ext cx="1080000" cy="349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2"/>
                </a:solidFill>
              </a:rPr>
              <a:t>OPTIONAL - </a:t>
            </a:r>
            <a:r>
              <a:rPr lang="en" sz="800">
                <a:solidFill>
                  <a:schemeClr val="dk2"/>
                </a:solidFill>
              </a:rPr>
              <a:t>Can add receiver or sensor in this spot if you prefer.  </a:t>
            </a:r>
            <a:r>
              <a:rPr lang="en" sz="900" i="1">
                <a:solidFill>
                  <a:schemeClr val="dk2"/>
                </a:solidFill>
              </a:rPr>
              <a:t>(Longitudinal would be transducer or detector) </a:t>
            </a:r>
            <a:endParaRPr sz="900" i="1">
              <a:solidFill>
                <a:schemeClr val="dk2"/>
              </a:solidFill>
            </a:endParaRPr>
          </a:p>
          <a:p>
            <a:pPr marL="0" lvl="0" indent="0" algn="l" rtl="0">
              <a:spcBef>
                <a:spcPts val="0"/>
              </a:spcBef>
              <a:spcAft>
                <a:spcPts val="0"/>
              </a:spcAft>
              <a:buNone/>
            </a:pPr>
            <a:endParaRPr sz="600">
              <a:solidFill>
                <a:schemeClr val="dk2"/>
              </a:solidFill>
            </a:endParaRPr>
          </a:p>
          <a:p>
            <a:pPr marL="0" lvl="0" indent="0" algn="l" rtl="0">
              <a:spcBef>
                <a:spcPts val="0"/>
              </a:spcBef>
              <a:spcAft>
                <a:spcPts val="0"/>
              </a:spcAft>
              <a:buNone/>
            </a:pPr>
            <a:r>
              <a:rPr lang="en" sz="1100">
                <a:solidFill>
                  <a:schemeClr val="dk2"/>
                </a:solidFill>
              </a:rPr>
              <a:t>Definition:</a:t>
            </a:r>
            <a:endParaRPr sz="1100">
              <a:solidFill>
                <a:schemeClr val="dk2"/>
              </a:solidFill>
            </a:endParaRPr>
          </a:p>
          <a:p>
            <a:pPr marL="0" lvl="0" indent="0" algn="l" rtl="0">
              <a:spcBef>
                <a:spcPts val="0"/>
              </a:spcBef>
              <a:spcAft>
                <a:spcPts val="0"/>
              </a:spcAft>
              <a:buNone/>
            </a:pPr>
            <a:r>
              <a:rPr lang="en" sz="900">
                <a:solidFill>
                  <a:schemeClr val="dk2"/>
                </a:solidFill>
              </a:rPr>
              <a:t>Absorbs the wave’s energy and converts it to a measurable form like heat, light, electrical signals or vibrations. </a:t>
            </a:r>
            <a:r>
              <a:rPr lang="en" sz="700" i="1">
                <a:solidFill>
                  <a:schemeClr val="dk2"/>
                </a:solidFill>
              </a:rPr>
              <a:t>(Longitudinal = measurable form like sound, voltage or current, etc.)</a:t>
            </a:r>
            <a:endParaRPr sz="700" i="1">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p:nvPr/>
        </p:nvSpPr>
        <p:spPr>
          <a:xfrm>
            <a:off x="191700" y="172525"/>
            <a:ext cx="3579300" cy="5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Longitudinal Waves Explained</a:t>
            </a:r>
            <a:endParaRPr sz="1800">
              <a:solidFill>
                <a:schemeClr val="dk2"/>
              </a:solidFill>
            </a:endParaRPr>
          </a:p>
        </p:txBody>
      </p:sp>
      <p:grpSp>
        <p:nvGrpSpPr>
          <p:cNvPr id="68" name="Google Shape;68;p14"/>
          <p:cNvGrpSpPr/>
          <p:nvPr/>
        </p:nvGrpSpPr>
        <p:grpSpPr>
          <a:xfrm>
            <a:off x="191700" y="541291"/>
            <a:ext cx="8776350" cy="3817716"/>
            <a:chOff x="191700" y="541291"/>
            <a:chExt cx="8776350" cy="3817716"/>
          </a:xfrm>
        </p:grpSpPr>
        <p:pic>
          <p:nvPicPr>
            <p:cNvPr id="69" name="Google Shape;69;p14"/>
            <p:cNvPicPr preferRelativeResize="0"/>
            <p:nvPr/>
          </p:nvPicPr>
          <p:blipFill>
            <a:blip r:embed="rId3">
              <a:alphaModFix/>
            </a:blip>
            <a:stretch>
              <a:fillRect/>
            </a:stretch>
          </p:blipFill>
          <p:spPr>
            <a:xfrm>
              <a:off x="1428750" y="1247557"/>
              <a:ext cx="6714899" cy="2238300"/>
            </a:xfrm>
            <a:prstGeom prst="rect">
              <a:avLst/>
            </a:prstGeom>
            <a:noFill/>
            <a:ln>
              <a:noFill/>
            </a:ln>
          </p:spPr>
        </p:pic>
        <p:sp>
          <p:nvSpPr>
            <p:cNvPr id="70" name="Google Shape;70;p14"/>
            <p:cNvSpPr txBox="1"/>
            <p:nvPr/>
          </p:nvSpPr>
          <p:spPr>
            <a:xfrm>
              <a:off x="8143650" y="1997707"/>
              <a:ext cx="824400" cy="7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Direction of the wave</a:t>
              </a:r>
              <a:endParaRPr sz="1200">
                <a:solidFill>
                  <a:schemeClr val="dk2"/>
                </a:solidFill>
              </a:endParaRPr>
            </a:p>
          </p:txBody>
        </p:sp>
        <p:sp>
          <p:nvSpPr>
            <p:cNvPr id="71" name="Google Shape;71;p14"/>
            <p:cNvSpPr txBox="1"/>
            <p:nvPr/>
          </p:nvSpPr>
          <p:spPr>
            <a:xfrm>
              <a:off x="191700" y="1997706"/>
              <a:ext cx="1275000" cy="73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2"/>
                  </a:solidFill>
                </a:rPr>
                <a:t>Energy Source</a:t>
              </a:r>
              <a:endParaRPr b="1">
                <a:solidFill>
                  <a:schemeClr val="dk2"/>
                </a:solidFill>
              </a:endParaRPr>
            </a:p>
            <a:p>
              <a:pPr marL="0" lvl="0" indent="0" algn="ctr" rtl="0">
                <a:spcBef>
                  <a:spcPts val="0"/>
                </a:spcBef>
                <a:spcAft>
                  <a:spcPts val="0"/>
                </a:spcAft>
                <a:buNone/>
              </a:pPr>
              <a:endParaRPr sz="1000">
                <a:solidFill>
                  <a:schemeClr val="dk2"/>
                </a:solidFill>
              </a:endParaRPr>
            </a:p>
          </p:txBody>
        </p:sp>
        <p:cxnSp>
          <p:nvCxnSpPr>
            <p:cNvPr id="72" name="Google Shape;72;p14"/>
            <p:cNvCxnSpPr/>
            <p:nvPr/>
          </p:nvCxnSpPr>
          <p:spPr>
            <a:xfrm>
              <a:off x="2919887" y="1444282"/>
              <a:ext cx="86400" cy="0"/>
            </a:xfrm>
            <a:prstGeom prst="straightConnector1">
              <a:avLst/>
            </a:prstGeom>
            <a:noFill/>
            <a:ln w="38100" cap="flat" cmpd="sng">
              <a:solidFill>
                <a:srgbClr val="00FF00"/>
              </a:solidFill>
              <a:prstDash val="solid"/>
              <a:round/>
              <a:headEnd type="none" w="med" len="med"/>
              <a:tailEnd type="none" w="med" len="med"/>
            </a:ln>
          </p:spPr>
        </p:cxnSp>
        <p:sp>
          <p:nvSpPr>
            <p:cNvPr id="73" name="Google Shape;73;p14"/>
            <p:cNvSpPr txBox="1"/>
            <p:nvPr/>
          </p:nvSpPr>
          <p:spPr>
            <a:xfrm>
              <a:off x="1854675" y="632074"/>
              <a:ext cx="2377200" cy="4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Amplitude </a:t>
              </a:r>
              <a:endParaRPr sz="1200" b="1">
                <a:solidFill>
                  <a:schemeClr val="dk2"/>
                </a:solidFill>
              </a:endParaRPr>
            </a:p>
            <a:p>
              <a:pPr marL="0" lvl="0" indent="0" algn="ctr" rtl="0">
                <a:spcBef>
                  <a:spcPts val="0"/>
                </a:spcBef>
                <a:spcAft>
                  <a:spcPts val="0"/>
                </a:spcAft>
                <a:buNone/>
              </a:pPr>
              <a:r>
                <a:rPr lang="en" sz="1000">
                  <a:solidFill>
                    <a:schemeClr val="dk2"/>
                  </a:solidFill>
                </a:rPr>
                <a:t>(How close the coils are in their compression)</a:t>
              </a:r>
              <a:endParaRPr sz="1000">
                <a:solidFill>
                  <a:schemeClr val="dk2"/>
                </a:solidFill>
              </a:endParaRPr>
            </a:p>
          </p:txBody>
        </p:sp>
        <p:cxnSp>
          <p:nvCxnSpPr>
            <p:cNvPr id="74" name="Google Shape;74;p14"/>
            <p:cNvCxnSpPr/>
            <p:nvPr/>
          </p:nvCxnSpPr>
          <p:spPr>
            <a:xfrm flipH="1">
              <a:off x="2946475" y="1215782"/>
              <a:ext cx="96900" cy="232200"/>
            </a:xfrm>
            <a:prstGeom prst="straightConnector1">
              <a:avLst/>
            </a:prstGeom>
            <a:noFill/>
            <a:ln w="9525" cap="flat" cmpd="sng">
              <a:solidFill>
                <a:schemeClr val="dk2"/>
              </a:solidFill>
              <a:prstDash val="solid"/>
              <a:round/>
              <a:headEnd type="none" w="med" len="med"/>
              <a:tailEnd type="triangle" w="med" len="med"/>
            </a:ln>
          </p:spPr>
        </p:cxnSp>
        <p:sp>
          <p:nvSpPr>
            <p:cNvPr id="75" name="Google Shape;75;p14"/>
            <p:cNvSpPr txBox="1"/>
            <p:nvPr/>
          </p:nvSpPr>
          <p:spPr>
            <a:xfrm>
              <a:off x="2651735" y="3621007"/>
              <a:ext cx="2182500" cy="73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Wavelength</a:t>
              </a:r>
              <a:endParaRPr sz="1200" b="1">
                <a:solidFill>
                  <a:schemeClr val="dk2"/>
                </a:solidFill>
              </a:endParaRPr>
            </a:p>
            <a:p>
              <a:pPr marL="0" lvl="0" indent="0" algn="ctr" rtl="0">
                <a:spcBef>
                  <a:spcPts val="0"/>
                </a:spcBef>
                <a:spcAft>
                  <a:spcPts val="0"/>
                </a:spcAft>
                <a:buNone/>
              </a:pPr>
              <a:r>
                <a:rPr lang="en" sz="1000">
                  <a:solidFill>
                    <a:schemeClr val="dk2"/>
                  </a:solidFill>
                </a:rPr>
                <a:t>(From compression to compression or rarefaction to rarefaction)</a:t>
              </a:r>
              <a:endParaRPr sz="1000">
                <a:solidFill>
                  <a:schemeClr val="dk2"/>
                </a:solidFill>
              </a:endParaRPr>
            </a:p>
          </p:txBody>
        </p:sp>
        <p:pic>
          <p:nvPicPr>
            <p:cNvPr id="76" name="Google Shape;76;p14"/>
            <p:cNvPicPr preferRelativeResize="0"/>
            <p:nvPr/>
          </p:nvPicPr>
          <p:blipFill>
            <a:blip r:embed="rId4">
              <a:alphaModFix/>
            </a:blip>
            <a:stretch>
              <a:fillRect/>
            </a:stretch>
          </p:blipFill>
          <p:spPr>
            <a:xfrm rot="-5400000">
              <a:off x="4634063" y="942995"/>
              <a:ext cx="316775" cy="479250"/>
            </a:xfrm>
            <a:prstGeom prst="rect">
              <a:avLst/>
            </a:prstGeom>
            <a:noFill/>
            <a:ln>
              <a:noFill/>
            </a:ln>
          </p:spPr>
        </p:pic>
        <p:sp>
          <p:nvSpPr>
            <p:cNvPr id="77" name="Google Shape;77;p14"/>
            <p:cNvSpPr txBox="1"/>
            <p:nvPr/>
          </p:nvSpPr>
          <p:spPr>
            <a:xfrm>
              <a:off x="4971700" y="3697207"/>
              <a:ext cx="1495200" cy="24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Rarefaction</a:t>
              </a:r>
              <a:endParaRPr sz="1200" b="1">
                <a:solidFill>
                  <a:schemeClr val="dk2"/>
                </a:solidFill>
              </a:endParaRPr>
            </a:p>
            <a:p>
              <a:pPr marL="0" lvl="0" indent="0" algn="ctr" rtl="0">
                <a:spcBef>
                  <a:spcPts val="0"/>
                </a:spcBef>
                <a:spcAft>
                  <a:spcPts val="0"/>
                </a:spcAft>
                <a:buNone/>
              </a:pPr>
              <a:r>
                <a:rPr lang="en" sz="1200">
                  <a:solidFill>
                    <a:schemeClr val="dk2"/>
                  </a:solidFill>
                </a:rPr>
                <a:t>or</a:t>
              </a:r>
              <a:endParaRPr sz="1200">
                <a:solidFill>
                  <a:schemeClr val="dk2"/>
                </a:solidFill>
              </a:endParaRPr>
            </a:p>
            <a:p>
              <a:pPr marL="0" lvl="0" indent="0" algn="ctr" rtl="0">
                <a:spcBef>
                  <a:spcPts val="0"/>
                </a:spcBef>
                <a:spcAft>
                  <a:spcPts val="0"/>
                </a:spcAft>
                <a:buNone/>
              </a:pPr>
              <a:r>
                <a:rPr lang="en" sz="1200">
                  <a:solidFill>
                    <a:schemeClr val="dk2"/>
                  </a:solidFill>
                </a:rPr>
                <a:t>Expansion</a:t>
              </a:r>
              <a:endParaRPr sz="1200">
                <a:solidFill>
                  <a:schemeClr val="dk2"/>
                </a:solidFill>
              </a:endParaRPr>
            </a:p>
          </p:txBody>
        </p:sp>
        <p:sp>
          <p:nvSpPr>
            <p:cNvPr id="78" name="Google Shape;78;p14"/>
            <p:cNvSpPr txBox="1"/>
            <p:nvPr/>
          </p:nvSpPr>
          <p:spPr>
            <a:xfrm>
              <a:off x="4256175" y="792032"/>
              <a:ext cx="1169400" cy="24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Compression</a:t>
              </a:r>
              <a:endParaRPr sz="1200" b="1">
                <a:solidFill>
                  <a:schemeClr val="dk2"/>
                </a:solidFill>
              </a:endParaRPr>
            </a:p>
          </p:txBody>
        </p:sp>
        <p:sp>
          <p:nvSpPr>
            <p:cNvPr id="79" name="Google Shape;79;p14"/>
            <p:cNvSpPr txBox="1"/>
            <p:nvPr/>
          </p:nvSpPr>
          <p:spPr>
            <a:xfrm>
              <a:off x="5840914" y="541291"/>
              <a:ext cx="2104200" cy="63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Rest position</a:t>
              </a:r>
              <a:endParaRPr sz="1200" b="1">
                <a:solidFill>
                  <a:schemeClr val="dk2"/>
                </a:solidFill>
              </a:endParaRPr>
            </a:p>
            <a:p>
              <a:pPr marL="0" lvl="0" indent="0" algn="ctr" rtl="0">
                <a:spcBef>
                  <a:spcPts val="0"/>
                </a:spcBef>
                <a:spcAft>
                  <a:spcPts val="0"/>
                </a:spcAft>
                <a:buNone/>
              </a:pPr>
              <a:r>
                <a:rPr lang="en" sz="1000">
                  <a:solidFill>
                    <a:schemeClr val="dk2"/>
                  </a:solidFill>
                </a:rPr>
                <a:t>(Where the coils are neither compressed nor rarefied)</a:t>
              </a:r>
              <a:endParaRPr sz="1000">
                <a:solidFill>
                  <a:schemeClr val="dk2"/>
                </a:solidFill>
              </a:endParaRPr>
            </a:p>
          </p:txBody>
        </p:sp>
        <p:cxnSp>
          <p:nvCxnSpPr>
            <p:cNvPr id="80" name="Google Shape;80;p14"/>
            <p:cNvCxnSpPr>
              <a:stCxn id="79" idx="2"/>
            </p:cNvCxnSpPr>
            <p:nvPr/>
          </p:nvCxnSpPr>
          <p:spPr>
            <a:xfrm>
              <a:off x="6893014" y="1180291"/>
              <a:ext cx="51300" cy="267600"/>
            </a:xfrm>
            <a:prstGeom prst="straightConnector1">
              <a:avLst/>
            </a:prstGeom>
            <a:noFill/>
            <a:ln w="9525" cap="flat" cmpd="sng">
              <a:solidFill>
                <a:schemeClr val="dk2"/>
              </a:solidFill>
              <a:prstDash val="solid"/>
              <a:round/>
              <a:headEnd type="none" w="med" len="med"/>
              <a:tailEnd type="triangle" w="med" len="med"/>
            </a:ln>
          </p:spPr>
        </p:cxnSp>
        <p:sp>
          <p:nvSpPr>
            <p:cNvPr id="81" name="Google Shape;81;p14"/>
            <p:cNvSpPr/>
            <p:nvPr/>
          </p:nvSpPr>
          <p:spPr>
            <a:xfrm rot="-5400000">
              <a:off x="3546400" y="2615132"/>
              <a:ext cx="316200" cy="1830600"/>
            </a:xfrm>
            <a:prstGeom prst="leftBrace">
              <a:avLst>
                <a:gd name="adj1" fmla="val 50000"/>
                <a:gd name="adj2"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 name="Google Shape;82;p14"/>
            <p:cNvSpPr/>
            <p:nvPr/>
          </p:nvSpPr>
          <p:spPr>
            <a:xfrm rot="-5400000">
              <a:off x="5566900" y="2728232"/>
              <a:ext cx="316200" cy="1604400"/>
            </a:xfrm>
            <a:prstGeom prst="leftBrace">
              <a:avLst>
                <a:gd name="adj1" fmla="val 50000"/>
                <a:gd name="adj2"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83" name="Google Shape;83;p14"/>
            <p:cNvCxnSpPr/>
            <p:nvPr/>
          </p:nvCxnSpPr>
          <p:spPr>
            <a:xfrm>
              <a:off x="8181475" y="1837457"/>
              <a:ext cx="595800" cy="0"/>
            </a:xfrm>
            <a:prstGeom prst="straightConnector1">
              <a:avLst/>
            </a:prstGeom>
            <a:noFill/>
            <a:ln w="28575" cap="flat" cmpd="sng">
              <a:solidFill>
                <a:schemeClr val="dk2"/>
              </a:solidFill>
              <a:prstDash val="solid"/>
              <a:round/>
              <a:headEnd type="none" w="med" len="med"/>
              <a:tailEnd type="triangle" w="med" len="med"/>
            </a:ln>
          </p:spPr>
        </p:cxnSp>
        <p:cxnSp>
          <p:nvCxnSpPr>
            <p:cNvPr id="84" name="Google Shape;84;p14"/>
            <p:cNvCxnSpPr/>
            <p:nvPr/>
          </p:nvCxnSpPr>
          <p:spPr>
            <a:xfrm>
              <a:off x="8196410" y="2871927"/>
              <a:ext cx="595800" cy="0"/>
            </a:xfrm>
            <a:prstGeom prst="straightConnector1">
              <a:avLst/>
            </a:prstGeom>
            <a:noFill/>
            <a:ln w="28575" cap="flat" cmpd="sng">
              <a:solidFill>
                <a:schemeClr val="dk2"/>
              </a:solidFill>
              <a:prstDash val="solid"/>
              <a:round/>
              <a:headEnd type="none" w="med" len="med"/>
              <a:tailEnd type="triangle" w="med" len="med"/>
            </a:ln>
          </p:spPr>
        </p:cxnSp>
      </p:grpSp>
      <p:sp>
        <p:nvSpPr>
          <p:cNvPr id="85" name="Google Shape;85;p14"/>
          <p:cNvSpPr txBox="1"/>
          <p:nvPr/>
        </p:nvSpPr>
        <p:spPr>
          <a:xfrm>
            <a:off x="116825" y="4346190"/>
            <a:ext cx="8851200" cy="7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2"/>
                </a:solidFill>
              </a:rPr>
              <a:t>Amplitude in Longitudinal waves can be tricky to understand. Greater amplitude impacts the coils more resulting in more compression and greater rarefaction. The greater the compression, the more energy is being carried and the amplitude is the measure of that energy.  Basically, the more it’s squished and released, the greater the energy on the move! </a:t>
            </a:r>
            <a:endParaRPr sz="19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5" descr="Image of longitudinal and transverse waves"/>
          <p:cNvPicPr preferRelativeResize="0"/>
          <p:nvPr/>
        </p:nvPicPr>
        <p:blipFill>
          <a:blip r:embed="rId3">
            <a:alphaModFix/>
          </a:blip>
          <a:stretch>
            <a:fillRect/>
          </a:stretch>
        </p:blipFill>
        <p:spPr>
          <a:xfrm>
            <a:off x="152400" y="324232"/>
            <a:ext cx="5943600" cy="4381500"/>
          </a:xfrm>
          <a:prstGeom prst="rect">
            <a:avLst/>
          </a:prstGeom>
          <a:noFill/>
          <a:ln>
            <a:noFill/>
          </a:ln>
        </p:spPr>
      </p:pic>
      <p:sp>
        <p:nvSpPr>
          <p:cNvPr id="91" name="Google Shape;91;p15"/>
          <p:cNvSpPr txBox="1"/>
          <p:nvPr/>
        </p:nvSpPr>
        <p:spPr>
          <a:xfrm>
            <a:off x="6085142" y="422928"/>
            <a:ext cx="2932500" cy="43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595959"/>
                </a:solidFill>
              </a:rPr>
              <a:t>While a lot of slides will show amplitude of longitudinal waves as an arrow from the resting position to the top of the diagram, this is </a:t>
            </a:r>
            <a:r>
              <a:rPr lang="en" sz="1800" b="1" u="sng">
                <a:solidFill>
                  <a:srgbClr val="595959"/>
                </a:solidFill>
              </a:rPr>
              <a:t>VERY misleading</a:t>
            </a:r>
            <a:r>
              <a:rPr lang="en" sz="1800">
                <a:solidFill>
                  <a:srgbClr val="595959"/>
                </a:solidFill>
              </a:rPr>
              <a:t>.  It’s actually from line to line - the amount of compression that is the amplitude here - not the height of the lines. This is different from Transverse waves where amplitude IS the height of the crest or trough.</a:t>
            </a:r>
            <a:endParaRPr sz="1800">
              <a:solidFill>
                <a:srgbClr val="595959"/>
              </a:solidFill>
            </a:endParaRPr>
          </a:p>
        </p:txBody>
      </p:sp>
      <p:sp>
        <p:nvSpPr>
          <p:cNvPr id="92" name="Google Shape;92;p15"/>
          <p:cNvSpPr/>
          <p:nvPr/>
        </p:nvSpPr>
        <p:spPr>
          <a:xfrm>
            <a:off x="2052825" y="898107"/>
            <a:ext cx="630000" cy="664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93" name="Google Shape;93;p15"/>
          <p:cNvCxnSpPr>
            <a:endCxn id="92" idx="6"/>
          </p:cNvCxnSpPr>
          <p:nvPr/>
        </p:nvCxnSpPr>
        <p:spPr>
          <a:xfrm rot="10800000">
            <a:off x="2682825" y="1230357"/>
            <a:ext cx="3390900" cy="893400"/>
          </a:xfrm>
          <a:prstGeom prst="straightConnector1">
            <a:avLst/>
          </a:prstGeom>
          <a:noFill/>
          <a:ln w="28575" cap="flat" cmpd="sng">
            <a:solidFill>
              <a:srgbClr val="FF0000"/>
            </a:solidFill>
            <a:prstDash val="solid"/>
            <a:round/>
            <a:headEnd type="none" w="med" len="med"/>
            <a:tailEnd type="triangle" w="med" len="med"/>
          </a:ln>
        </p:spPr>
      </p:cxnSp>
      <p:sp>
        <p:nvSpPr>
          <p:cNvPr id="94" name="Google Shape;94;p15"/>
          <p:cNvSpPr txBox="1"/>
          <p:nvPr/>
        </p:nvSpPr>
        <p:spPr>
          <a:xfrm>
            <a:off x="1766425" y="772100"/>
            <a:ext cx="355200" cy="3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0000"/>
                </a:solidFill>
              </a:rPr>
              <a:t>X</a:t>
            </a:r>
            <a:endParaRPr sz="1800" b="1">
              <a:solidFill>
                <a:srgbClr val="FF0000"/>
              </a:solidFill>
            </a:endParaRPr>
          </a:p>
        </p:txBody>
      </p:sp>
      <p:pic>
        <p:nvPicPr>
          <p:cNvPr id="95" name="Google Shape;95;p15" descr="3D Right Button in Square Shape. (Provided by Getty Images)"/>
          <p:cNvPicPr preferRelativeResize="0"/>
          <p:nvPr/>
        </p:nvPicPr>
        <p:blipFill>
          <a:blip r:embed="rId4">
            <a:alphaModFix/>
          </a:blip>
          <a:stretch>
            <a:fillRect/>
          </a:stretch>
        </p:blipFill>
        <p:spPr>
          <a:xfrm>
            <a:off x="1949728" y="2937184"/>
            <a:ext cx="458199" cy="458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6"/>
          <p:cNvPicPr preferRelativeResize="0"/>
          <p:nvPr/>
        </p:nvPicPr>
        <p:blipFill>
          <a:blip r:embed="rId3">
            <a:alphaModFix/>
          </a:blip>
          <a:stretch>
            <a:fillRect/>
          </a:stretch>
        </p:blipFill>
        <p:spPr>
          <a:xfrm>
            <a:off x="1428750" y="1442300"/>
            <a:ext cx="6714899" cy="2238300"/>
          </a:xfrm>
          <a:prstGeom prst="rect">
            <a:avLst/>
          </a:prstGeom>
          <a:noFill/>
          <a:ln>
            <a:noFill/>
          </a:ln>
        </p:spPr>
      </p:pic>
      <p:sp>
        <p:nvSpPr>
          <p:cNvPr id="101" name="Google Shape;101;p16"/>
          <p:cNvSpPr txBox="1"/>
          <p:nvPr/>
        </p:nvSpPr>
        <p:spPr>
          <a:xfrm>
            <a:off x="8143650" y="2192450"/>
            <a:ext cx="824400" cy="7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Direction of the wave</a:t>
            </a:r>
            <a:endParaRPr sz="1200">
              <a:solidFill>
                <a:schemeClr val="dk2"/>
              </a:solidFill>
            </a:endParaRPr>
          </a:p>
        </p:txBody>
      </p:sp>
      <p:sp>
        <p:nvSpPr>
          <p:cNvPr id="102" name="Google Shape;102;p16"/>
          <p:cNvSpPr txBox="1"/>
          <p:nvPr/>
        </p:nvSpPr>
        <p:spPr>
          <a:xfrm>
            <a:off x="191700" y="2192449"/>
            <a:ext cx="1275000" cy="73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2"/>
                </a:solidFill>
              </a:rPr>
              <a:t>Energy Source</a:t>
            </a:r>
            <a:endParaRPr b="1">
              <a:solidFill>
                <a:schemeClr val="dk2"/>
              </a:solidFill>
            </a:endParaRPr>
          </a:p>
          <a:p>
            <a:pPr marL="0" lvl="0" indent="0" algn="ctr" rtl="0">
              <a:spcBef>
                <a:spcPts val="0"/>
              </a:spcBef>
              <a:spcAft>
                <a:spcPts val="0"/>
              </a:spcAft>
              <a:buNone/>
            </a:pPr>
            <a:endParaRPr sz="1000">
              <a:solidFill>
                <a:schemeClr val="dk2"/>
              </a:solidFill>
            </a:endParaRPr>
          </a:p>
        </p:txBody>
      </p:sp>
      <p:cxnSp>
        <p:nvCxnSpPr>
          <p:cNvPr id="103" name="Google Shape;103;p16"/>
          <p:cNvCxnSpPr/>
          <p:nvPr/>
        </p:nvCxnSpPr>
        <p:spPr>
          <a:xfrm>
            <a:off x="3000075" y="1639025"/>
            <a:ext cx="86400" cy="0"/>
          </a:xfrm>
          <a:prstGeom prst="straightConnector1">
            <a:avLst/>
          </a:prstGeom>
          <a:noFill/>
          <a:ln w="38100" cap="flat" cmpd="sng">
            <a:solidFill>
              <a:srgbClr val="00FF00"/>
            </a:solidFill>
            <a:prstDash val="solid"/>
            <a:round/>
            <a:headEnd type="none" w="med" len="med"/>
            <a:tailEnd type="none" w="med" len="med"/>
          </a:ln>
        </p:spPr>
      </p:cxnSp>
      <p:sp>
        <p:nvSpPr>
          <p:cNvPr id="104" name="Google Shape;104;p16"/>
          <p:cNvSpPr txBox="1"/>
          <p:nvPr/>
        </p:nvSpPr>
        <p:spPr>
          <a:xfrm>
            <a:off x="1847575" y="1084727"/>
            <a:ext cx="2377200" cy="4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Amplitude </a:t>
            </a:r>
            <a:endParaRPr sz="1200" b="1">
              <a:solidFill>
                <a:schemeClr val="dk2"/>
              </a:solidFill>
            </a:endParaRPr>
          </a:p>
          <a:p>
            <a:pPr marL="0" lvl="0" indent="0" algn="ctr" rtl="0">
              <a:spcBef>
                <a:spcPts val="0"/>
              </a:spcBef>
              <a:spcAft>
                <a:spcPts val="0"/>
              </a:spcAft>
              <a:buNone/>
            </a:pPr>
            <a:endParaRPr sz="1000">
              <a:solidFill>
                <a:schemeClr val="dk2"/>
              </a:solidFill>
            </a:endParaRPr>
          </a:p>
        </p:txBody>
      </p:sp>
      <p:cxnSp>
        <p:nvCxnSpPr>
          <p:cNvPr id="105" name="Google Shape;105;p16"/>
          <p:cNvCxnSpPr/>
          <p:nvPr/>
        </p:nvCxnSpPr>
        <p:spPr>
          <a:xfrm flipH="1">
            <a:off x="3028975" y="1410525"/>
            <a:ext cx="14400" cy="220500"/>
          </a:xfrm>
          <a:prstGeom prst="straightConnector1">
            <a:avLst/>
          </a:prstGeom>
          <a:noFill/>
          <a:ln w="9525" cap="flat" cmpd="sng">
            <a:solidFill>
              <a:schemeClr val="dk2"/>
            </a:solidFill>
            <a:prstDash val="solid"/>
            <a:round/>
            <a:headEnd type="none" w="med" len="med"/>
            <a:tailEnd type="triangle" w="med" len="med"/>
          </a:ln>
        </p:spPr>
      </p:cxnSp>
      <p:sp>
        <p:nvSpPr>
          <p:cNvPr id="106" name="Google Shape;106;p16"/>
          <p:cNvSpPr txBox="1"/>
          <p:nvPr/>
        </p:nvSpPr>
        <p:spPr>
          <a:xfrm>
            <a:off x="2651725" y="3815750"/>
            <a:ext cx="2182500" cy="4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Wavelength</a:t>
            </a:r>
            <a:endParaRPr sz="1000">
              <a:solidFill>
                <a:schemeClr val="dk2"/>
              </a:solidFill>
            </a:endParaRPr>
          </a:p>
        </p:txBody>
      </p:sp>
      <p:pic>
        <p:nvPicPr>
          <p:cNvPr id="107" name="Google Shape;107;p16"/>
          <p:cNvPicPr preferRelativeResize="0"/>
          <p:nvPr/>
        </p:nvPicPr>
        <p:blipFill>
          <a:blip r:embed="rId4">
            <a:alphaModFix/>
          </a:blip>
          <a:stretch>
            <a:fillRect/>
          </a:stretch>
        </p:blipFill>
        <p:spPr>
          <a:xfrm rot="-5400000">
            <a:off x="4634063" y="1137737"/>
            <a:ext cx="316775" cy="479250"/>
          </a:xfrm>
          <a:prstGeom prst="rect">
            <a:avLst/>
          </a:prstGeom>
          <a:noFill/>
          <a:ln>
            <a:noFill/>
          </a:ln>
        </p:spPr>
      </p:pic>
      <p:sp>
        <p:nvSpPr>
          <p:cNvPr id="108" name="Google Shape;108;p16"/>
          <p:cNvSpPr txBox="1"/>
          <p:nvPr/>
        </p:nvSpPr>
        <p:spPr>
          <a:xfrm>
            <a:off x="4971700" y="3891950"/>
            <a:ext cx="1495200" cy="24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Rarefaction</a:t>
            </a:r>
            <a:endParaRPr sz="1200" b="1">
              <a:solidFill>
                <a:schemeClr val="dk2"/>
              </a:solidFill>
            </a:endParaRPr>
          </a:p>
          <a:p>
            <a:pPr marL="0" lvl="0" indent="0" algn="ctr" rtl="0">
              <a:spcBef>
                <a:spcPts val="0"/>
              </a:spcBef>
              <a:spcAft>
                <a:spcPts val="0"/>
              </a:spcAft>
              <a:buNone/>
            </a:pPr>
            <a:r>
              <a:rPr lang="en" sz="1200">
                <a:solidFill>
                  <a:schemeClr val="dk2"/>
                </a:solidFill>
              </a:rPr>
              <a:t>or</a:t>
            </a:r>
            <a:endParaRPr sz="1200">
              <a:solidFill>
                <a:schemeClr val="dk2"/>
              </a:solidFill>
            </a:endParaRPr>
          </a:p>
          <a:p>
            <a:pPr marL="0" lvl="0" indent="0" algn="ctr" rtl="0">
              <a:spcBef>
                <a:spcPts val="0"/>
              </a:spcBef>
              <a:spcAft>
                <a:spcPts val="0"/>
              </a:spcAft>
              <a:buNone/>
            </a:pPr>
            <a:r>
              <a:rPr lang="en" sz="1200">
                <a:solidFill>
                  <a:schemeClr val="dk2"/>
                </a:solidFill>
              </a:rPr>
              <a:t>Expansion</a:t>
            </a:r>
            <a:endParaRPr sz="1200">
              <a:solidFill>
                <a:schemeClr val="dk2"/>
              </a:solidFill>
            </a:endParaRPr>
          </a:p>
        </p:txBody>
      </p:sp>
      <p:sp>
        <p:nvSpPr>
          <p:cNvPr id="109" name="Google Shape;109;p16"/>
          <p:cNvSpPr txBox="1"/>
          <p:nvPr/>
        </p:nvSpPr>
        <p:spPr>
          <a:xfrm>
            <a:off x="4256175" y="986775"/>
            <a:ext cx="1169400" cy="24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Compression</a:t>
            </a:r>
            <a:endParaRPr sz="1200" b="1">
              <a:solidFill>
                <a:schemeClr val="dk2"/>
              </a:solidFill>
            </a:endParaRPr>
          </a:p>
        </p:txBody>
      </p:sp>
      <p:sp>
        <p:nvSpPr>
          <p:cNvPr id="110" name="Google Shape;110;p16"/>
          <p:cNvSpPr txBox="1"/>
          <p:nvPr/>
        </p:nvSpPr>
        <p:spPr>
          <a:xfrm>
            <a:off x="5840925" y="1058254"/>
            <a:ext cx="2104200" cy="3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Rest position</a:t>
            </a:r>
            <a:endParaRPr sz="1000">
              <a:solidFill>
                <a:schemeClr val="dk2"/>
              </a:solidFill>
            </a:endParaRPr>
          </a:p>
        </p:txBody>
      </p:sp>
      <p:cxnSp>
        <p:nvCxnSpPr>
          <p:cNvPr id="111" name="Google Shape;111;p16"/>
          <p:cNvCxnSpPr>
            <a:stCxn id="110" idx="2"/>
          </p:cNvCxnSpPr>
          <p:nvPr/>
        </p:nvCxnSpPr>
        <p:spPr>
          <a:xfrm>
            <a:off x="6893025" y="1375054"/>
            <a:ext cx="51300" cy="267600"/>
          </a:xfrm>
          <a:prstGeom prst="straightConnector1">
            <a:avLst/>
          </a:prstGeom>
          <a:noFill/>
          <a:ln w="9525" cap="flat" cmpd="sng">
            <a:solidFill>
              <a:schemeClr val="dk2"/>
            </a:solidFill>
            <a:prstDash val="solid"/>
            <a:round/>
            <a:headEnd type="none" w="med" len="med"/>
            <a:tailEnd type="triangle" w="med" len="med"/>
          </a:ln>
        </p:spPr>
      </p:cxnSp>
      <p:sp>
        <p:nvSpPr>
          <p:cNvPr id="112" name="Google Shape;112;p16"/>
          <p:cNvSpPr/>
          <p:nvPr/>
        </p:nvSpPr>
        <p:spPr>
          <a:xfrm rot="-5400000">
            <a:off x="3546400" y="2809875"/>
            <a:ext cx="316200" cy="1830600"/>
          </a:xfrm>
          <a:prstGeom prst="leftBrace">
            <a:avLst>
              <a:gd name="adj1" fmla="val 50000"/>
              <a:gd name="adj2"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 name="Google Shape;113;p16"/>
          <p:cNvSpPr/>
          <p:nvPr/>
        </p:nvSpPr>
        <p:spPr>
          <a:xfrm rot="-5400000">
            <a:off x="5566900" y="2922975"/>
            <a:ext cx="316200" cy="1604400"/>
          </a:xfrm>
          <a:prstGeom prst="leftBrace">
            <a:avLst>
              <a:gd name="adj1" fmla="val 50000"/>
              <a:gd name="adj2"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114;p16"/>
          <p:cNvSpPr txBox="1"/>
          <p:nvPr/>
        </p:nvSpPr>
        <p:spPr>
          <a:xfrm>
            <a:off x="191700" y="172525"/>
            <a:ext cx="2377200" cy="6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Longitudinal Wave</a:t>
            </a:r>
            <a:endParaRPr sz="1800" b="1">
              <a:solidFill>
                <a:schemeClr val="dk2"/>
              </a:solidFill>
            </a:endParaRPr>
          </a:p>
          <a:p>
            <a:pPr marL="0" lvl="0" indent="0" algn="l" rtl="0">
              <a:spcBef>
                <a:spcPts val="0"/>
              </a:spcBef>
              <a:spcAft>
                <a:spcPts val="0"/>
              </a:spcAft>
              <a:buNone/>
            </a:pPr>
            <a:r>
              <a:rPr lang="en" sz="1200" i="1">
                <a:solidFill>
                  <a:schemeClr val="dk2"/>
                </a:solidFill>
              </a:rPr>
              <a:t>(with labels)</a:t>
            </a:r>
            <a:endParaRPr sz="1200" i="1">
              <a:solidFill>
                <a:schemeClr val="dk2"/>
              </a:solidFill>
            </a:endParaRPr>
          </a:p>
        </p:txBody>
      </p:sp>
      <p:cxnSp>
        <p:nvCxnSpPr>
          <p:cNvPr id="115" name="Google Shape;115;p16"/>
          <p:cNvCxnSpPr/>
          <p:nvPr/>
        </p:nvCxnSpPr>
        <p:spPr>
          <a:xfrm>
            <a:off x="8181475" y="2032200"/>
            <a:ext cx="595800" cy="0"/>
          </a:xfrm>
          <a:prstGeom prst="straightConnector1">
            <a:avLst/>
          </a:prstGeom>
          <a:noFill/>
          <a:ln w="28575" cap="flat" cmpd="sng">
            <a:solidFill>
              <a:schemeClr val="dk2"/>
            </a:solidFill>
            <a:prstDash val="solid"/>
            <a:round/>
            <a:headEnd type="none" w="med" len="med"/>
            <a:tailEnd type="triangle" w="med" len="med"/>
          </a:ln>
        </p:spPr>
      </p:cxnSp>
      <p:cxnSp>
        <p:nvCxnSpPr>
          <p:cNvPr id="116" name="Google Shape;116;p16"/>
          <p:cNvCxnSpPr/>
          <p:nvPr/>
        </p:nvCxnSpPr>
        <p:spPr>
          <a:xfrm>
            <a:off x="8196410" y="3066670"/>
            <a:ext cx="595800" cy="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7"/>
          <p:cNvPicPr preferRelativeResize="0"/>
          <p:nvPr/>
        </p:nvPicPr>
        <p:blipFill>
          <a:blip r:embed="rId3">
            <a:alphaModFix/>
          </a:blip>
          <a:stretch>
            <a:fillRect/>
          </a:stretch>
        </p:blipFill>
        <p:spPr>
          <a:xfrm>
            <a:off x="1428750" y="1442300"/>
            <a:ext cx="6714899" cy="2238300"/>
          </a:xfrm>
          <a:prstGeom prst="rect">
            <a:avLst/>
          </a:prstGeom>
          <a:noFill/>
          <a:ln>
            <a:noFill/>
          </a:ln>
        </p:spPr>
      </p:pic>
      <p:sp>
        <p:nvSpPr>
          <p:cNvPr id="122" name="Google Shape;122;p17"/>
          <p:cNvSpPr txBox="1"/>
          <p:nvPr/>
        </p:nvSpPr>
        <p:spPr>
          <a:xfrm>
            <a:off x="8143650" y="2192450"/>
            <a:ext cx="824400" cy="7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Direction of the wave</a:t>
            </a:r>
            <a:endParaRPr sz="1200">
              <a:solidFill>
                <a:schemeClr val="dk2"/>
              </a:solidFill>
            </a:endParaRPr>
          </a:p>
        </p:txBody>
      </p:sp>
      <p:sp>
        <p:nvSpPr>
          <p:cNvPr id="123" name="Google Shape;123;p17"/>
          <p:cNvSpPr txBox="1"/>
          <p:nvPr/>
        </p:nvSpPr>
        <p:spPr>
          <a:xfrm>
            <a:off x="191700" y="2192449"/>
            <a:ext cx="1275000" cy="73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____________________</a:t>
            </a:r>
            <a:endParaRPr b="1">
              <a:solidFill>
                <a:schemeClr val="dk2"/>
              </a:solidFill>
            </a:endParaRPr>
          </a:p>
          <a:p>
            <a:pPr marL="0" lvl="0" indent="0" algn="ctr" rtl="0">
              <a:spcBef>
                <a:spcPts val="0"/>
              </a:spcBef>
              <a:spcAft>
                <a:spcPts val="0"/>
              </a:spcAft>
              <a:buNone/>
            </a:pPr>
            <a:endParaRPr sz="1000">
              <a:solidFill>
                <a:schemeClr val="dk2"/>
              </a:solidFill>
            </a:endParaRPr>
          </a:p>
        </p:txBody>
      </p:sp>
      <p:cxnSp>
        <p:nvCxnSpPr>
          <p:cNvPr id="124" name="Google Shape;124;p17"/>
          <p:cNvCxnSpPr/>
          <p:nvPr/>
        </p:nvCxnSpPr>
        <p:spPr>
          <a:xfrm>
            <a:off x="3000075" y="1639025"/>
            <a:ext cx="86400" cy="0"/>
          </a:xfrm>
          <a:prstGeom prst="straightConnector1">
            <a:avLst/>
          </a:prstGeom>
          <a:noFill/>
          <a:ln w="38100" cap="flat" cmpd="sng">
            <a:solidFill>
              <a:srgbClr val="00FF00"/>
            </a:solidFill>
            <a:prstDash val="solid"/>
            <a:round/>
            <a:headEnd type="none" w="med" len="med"/>
            <a:tailEnd type="none" w="med" len="med"/>
          </a:ln>
        </p:spPr>
      </p:cxnSp>
      <p:sp>
        <p:nvSpPr>
          <p:cNvPr id="125" name="Google Shape;125;p17"/>
          <p:cNvSpPr txBox="1"/>
          <p:nvPr/>
        </p:nvSpPr>
        <p:spPr>
          <a:xfrm>
            <a:off x="1847575" y="1084727"/>
            <a:ext cx="2377200" cy="4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_________________ </a:t>
            </a:r>
            <a:endParaRPr sz="1200" b="1">
              <a:solidFill>
                <a:schemeClr val="dk2"/>
              </a:solidFill>
            </a:endParaRPr>
          </a:p>
          <a:p>
            <a:pPr marL="0" lvl="0" indent="0" algn="ctr" rtl="0">
              <a:spcBef>
                <a:spcPts val="0"/>
              </a:spcBef>
              <a:spcAft>
                <a:spcPts val="0"/>
              </a:spcAft>
              <a:buNone/>
            </a:pPr>
            <a:endParaRPr sz="1000">
              <a:solidFill>
                <a:schemeClr val="dk2"/>
              </a:solidFill>
            </a:endParaRPr>
          </a:p>
        </p:txBody>
      </p:sp>
      <p:cxnSp>
        <p:nvCxnSpPr>
          <p:cNvPr id="126" name="Google Shape;126;p17"/>
          <p:cNvCxnSpPr/>
          <p:nvPr/>
        </p:nvCxnSpPr>
        <p:spPr>
          <a:xfrm flipH="1">
            <a:off x="3028975" y="1410525"/>
            <a:ext cx="14400" cy="220500"/>
          </a:xfrm>
          <a:prstGeom prst="straightConnector1">
            <a:avLst/>
          </a:prstGeom>
          <a:noFill/>
          <a:ln w="9525" cap="flat" cmpd="sng">
            <a:solidFill>
              <a:schemeClr val="dk2"/>
            </a:solidFill>
            <a:prstDash val="solid"/>
            <a:round/>
            <a:headEnd type="none" w="med" len="med"/>
            <a:tailEnd type="triangle" w="med" len="med"/>
          </a:ln>
        </p:spPr>
      </p:cxnSp>
      <p:sp>
        <p:nvSpPr>
          <p:cNvPr id="127" name="Google Shape;127;p17"/>
          <p:cNvSpPr txBox="1"/>
          <p:nvPr/>
        </p:nvSpPr>
        <p:spPr>
          <a:xfrm>
            <a:off x="2651725" y="3815750"/>
            <a:ext cx="2182500" cy="4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_________________</a:t>
            </a:r>
            <a:endParaRPr sz="1000">
              <a:solidFill>
                <a:schemeClr val="dk2"/>
              </a:solidFill>
            </a:endParaRPr>
          </a:p>
        </p:txBody>
      </p:sp>
      <p:pic>
        <p:nvPicPr>
          <p:cNvPr id="128" name="Google Shape;128;p17"/>
          <p:cNvPicPr preferRelativeResize="0"/>
          <p:nvPr/>
        </p:nvPicPr>
        <p:blipFill>
          <a:blip r:embed="rId4">
            <a:alphaModFix/>
          </a:blip>
          <a:stretch>
            <a:fillRect/>
          </a:stretch>
        </p:blipFill>
        <p:spPr>
          <a:xfrm rot="-5400000">
            <a:off x="4634063" y="1137737"/>
            <a:ext cx="316775" cy="479250"/>
          </a:xfrm>
          <a:prstGeom prst="rect">
            <a:avLst/>
          </a:prstGeom>
          <a:noFill/>
          <a:ln>
            <a:noFill/>
          </a:ln>
        </p:spPr>
      </p:pic>
      <p:sp>
        <p:nvSpPr>
          <p:cNvPr id="129" name="Google Shape;129;p17"/>
          <p:cNvSpPr txBox="1"/>
          <p:nvPr/>
        </p:nvSpPr>
        <p:spPr>
          <a:xfrm>
            <a:off x="4971700" y="3891950"/>
            <a:ext cx="19725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_________________</a:t>
            </a:r>
            <a:endParaRPr sz="1200">
              <a:solidFill>
                <a:schemeClr val="dk2"/>
              </a:solidFill>
            </a:endParaRPr>
          </a:p>
        </p:txBody>
      </p:sp>
      <p:sp>
        <p:nvSpPr>
          <p:cNvPr id="130" name="Google Shape;130;p17"/>
          <p:cNvSpPr txBox="1"/>
          <p:nvPr/>
        </p:nvSpPr>
        <p:spPr>
          <a:xfrm>
            <a:off x="5840925" y="1058254"/>
            <a:ext cx="2104200" cy="3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_________________</a:t>
            </a:r>
            <a:endParaRPr sz="1000">
              <a:solidFill>
                <a:schemeClr val="dk2"/>
              </a:solidFill>
            </a:endParaRPr>
          </a:p>
        </p:txBody>
      </p:sp>
      <p:cxnSp>
        <p:nvCxnSpPr>
          <p:cNvPr id="131" name="Google Shape;131;p17"/>
          <p:cNvCxnSpPr>
            <a:stCxn id="130" idx="2"/>
          </p:cNvCxnSpPr>
          <p:nvPr/>
        </p:nvCxnSpPr>
        <p:spPr>
          <a:xfrm>
            <a:off x="6893025" y="1375054"/>
            <a:ext cx="51300" cy="267600"/>
          </a:xfrm>
          <a:prstGeom prst="straightConnector1">
            <a:avLst/>
          </a:prstGeom>
          <a:noFill/>
          <a:ln w="9525" cap="flat" cmpd="sng">
            <a:solidFill>
              <a:schemeClr val="dk2"/>
            </a:solidFill>
            <a:prstDash val="solid"/>
            <a:round/>
            <a:headEnd type="none" w="med" len="med"/>
            <a:tailEnd type="triangle" w="med" len="med"/>
          </a:ln>
        </p:spPr>
      </p:cxnSp>
      <p:sp>
        <p:nvSpPr>
          <p:cNvPr id="132" name="Google Shape;132;p17"/>
          <p:cNvSpPr/>
          <p:nvPr/>
        </p:nvSpPr>
        <p:spPr>
          <a:xfrm rot="-5400000">
            <a:off x="3546400" y="2809875"/>
            <a:ext cx="316200" cy="1830600"/>
          </a:xfrm>
          <a:prstGeom prst="leftBrace">
            <a:avLst>
              <a:gd name="adj1" fmla="val 50000"/>
              <a:gd name="adj2"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3" name="Google Shape;133;p17"/>
          <p:cNvSpPr/>
          <p:nvPr/>
        </p:nvSpPr>
        <p:spPr>
          <a:xfrm rot="-5400000">
            <a:off x="5566900" y="2922975"/>
            <a:ext cx="316200" cy="1604400"/>
          </a:xfrm>
          <a:prstGeom prst="leftBrace">
            <a:avLst>
              <a:gd name="adj1" fmla="val 50000"/>
              <a:gd name="adj2"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 name="Google Shape;134;p17"/>
          <p:cNvSpPr txBox="1"/>
          <p:nvPr/>
        </p:nvSpPr>
        <p:spPr>
          <a:xfrm>
            <a:off x="191700" y="172525"/>
            <a:ext cx="2377200" cy="48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Longitudinal Wave</a:t>
            </a:r>
            <a:endParaRPr sz="1200" i="1">
              <a:solidFill>
                <a:schemeClr val="dk2"/>
              </a:solidFill>
            </a:endParaRPr>
          </a:p>
        </p:txBody>
      </p:sp>
      <p:cxnSp>
        <p:nvCxnSpPr>
          <p:cNvPr id="135" name="Google Shape;135;p17"/>
          <p:cNvCxnSpPr/>
          <p:nvPr/>
        </p:nvCxnSpPr>
        <p:spPr>
          <a:xfrm>
            <a:off x="8181475" y="2032200"/>
            <a:ext cx="595800" cy="0"/>
          </a:xfrm>
          <a:prstGeom prst="straightConnector1">
            <a:avLst/>
          </a:prstGeom>
          <a:noFill/>
          <a:ln w="28575" cap="flat" cmpd="sng">
            <a:solidFill>
              <a:schemeClr val="dk2"/>
            </a:solidFill>
            <a:prstDash val="solid"/>
            <a:round/>
            <a:headEnd type="none" w="med" len="med"/>
            <a:tailEnd type="triangle" w="med" len="med"/>
          </a:ln>
        </p:spPr>
      </p:cxnSp>
      <p:cxnSp>
        <p:nvCxnSpPr>
          <p:cNvPr id="136" name="Google Shape;136;p17"/>
          <p:cNvCxnSpPr/>
          <p:nvPr/>
        </p:nvCxnSpPr>
        <p:spPr>
          <a:xfrm>
            <a:off x="8196410" y="3066670"/>
            <a:ext cx="595800" cy="0"/>
          </a:xfrm>
          <a:prstGeom prst="straightConnector1">
            <a:avLst/>
          </a:prstGeom>
          <a:noFill/>
          <a:ln w="28575" cap="flat" cmpd="sng">
            <a:solidFill>
              <a:schemeClr val="dk2"/>
            </a:solidFill>
            <a:prstDash val="solid"/>
            <a:round/>
            <a:headEnd type="none" w="med" len="med"/>
            <a:tailEnd type="triangle" w="med" len="med"/>
          </a:ln>
        </p:spPr>
      </p:cxnSp>
      <p:sp>
        <p:nvSpPr>
          <p:cNvPr id="137" name="Google Shape;137;p17"/>
          <p:cNvSpPr txBox="1"/>
          <p:nvPr/>
        </p:nvSpPr>
        <p:spPr>
          <a:xfrm>
            <a:off x="4023150" y="921025"/>
            <a:ext cx="1495200" cy="3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_________________</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p:nvPr/>
        </p:nvSpPr>
        <p:spPr>
          <a:xfrm>
            <a:off x="120325" y="526750"/>
            <a:ext cx="8923800" cy="833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3" name="Google Shape;143;p18"/>
          <p:cNvSpPr/>
          <p:nvPr/>
        </p:nvSpPr>
        <p:spPr>
          <a:xfrm>
            <a:off x="116850" y="1333413"/>
            <a:ext cx="8923800" cy="367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4" name="Google Shape;144;p18"/>
          <p:cNvPicPr preferRelativeResize="0"/>
          <p:nvPr/>
        </p:nvPicPr>
        <p:blipFill>
          <a:blip r:embed="rId3">
            <a:alphaModFix/>
          </a:blip>
          <a:stretch>
            <a:fillRect/>
          </a:stretch>
        </p:blipFill>
        <p:spPr>
          <a:xfrm>
            <a:off x="1133933" y="1997524"/>
            <a:ext cx="7009717" cy="2370925"/>
          </a:xfrm>
          <a:prstGeom prst="rect">
            <a:avLst/>
          </a:prstGeom>
          <a:noFill/>
          <a:ln>
            <a:noFill/>
          </a:ln>
        </p:spPr>
      </p:pic>
      <p:sp>
        <p:nvSpPr>
          <p:cNvPr id="145" name="Google Shape;145;p18"/>
          <p:cNvSpPr txBox="1"/>
          <p:nvPr/>
        </p:nvSpPr>
        <p:spPr>
          <a:xfrm>
            <a:off x="8143650" y="2639213"/>
            <a:ext cx="824400" cy="7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Direction of the wave</a:t>
            </a:r>
            <a:endParaRPr sz="1200">
              <a:solidFill>
                <a:schemeClr val="dk2"/>
              </a:solidFill>
            </a:endParaRPr>
          </a:p>
        </p:txBody>
      </p:sp>
      <p:sp>
        <p:nvSpPr>
          <p:cNvPr id="146" name="Google Shape;146;p18"/>
          <p:cNvSpPr txBox="1"/>
          <p:nvPr/>
        </p:nvSpPr>
        <p:spPr>
          <a:xfrm>
            <a:off x="88600" y="2639211"/>
            <a:ext cx="1275000" cy="73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Energy</a:t>
            </a:r>
            <a:endParaRPr sz="1200" b="1">
              <a:solidFill>
                <a:schemeClr val="dk2"/>
              </a:solidFill>
            </a:endParaRPr>
          </a:p>
          <a:p>
            <a:pPr marL="0" lvl="0" indent="0" algn="ctr" rtl="0">
              <a:spcBef>
                <a:spcPts val="0"/>
              </a:spcBef>
              <a:spcAft>
                <a:spcPts val="0"/>
              </a:spcAft>
              <a:buClr>
                <a:schemeClr val="dk1"/>
              </a:buClr>
              <a:buSzPts val="1100"/>
              <a:buFont typeface="Arial"/>
              <a:buNone/>
            </a:pPr>
            <a:r>
              <a:rPr lang="en" sz="1200" b="1">
                <a:solidFill>
                  <a:schemeClr val="dk2"/>
                </a:solidFill>
              </a:rPr>
              <a:t>Source</a:t>
            </a:r>
            <a:endParaRPr sz="1200" b="1">
              <a:solidFill>
                <a:schemeClr val="dk2"/>
              </a:solidFill>
            </a:endParaRPr>
          </a:p>
          <a:p>
            <a:pPr marL="0" lvl="0" indent="0" algn="ctr" rtl="0">
              <a:spcBef>
                <a:spcPts val="0"/>
              </a:spcBef>
              <a:spcAft>
                <a:spcPts val="0"/>
              </a:spcAft>
              <a:buNone/>
            </a:pPr>
            <a:endParaRPr sz="1000">
              <a:solidFill>
                <a:schemeClr val="dk2"/>
              </a:solidFill>
            </a:endParaRPr>
          </a:p>
        </p:txBody>
      </p:sp>
      <p:cxnSp>
        <p:nvCxnSpPr>
          <p:cNvPr id="147" name="Google Shape;147;p18"/>
          <p:cNvCxnSpPr/>
          <p:nvPr/>
        </p:nvCxnSpPr>
        <p:spPr>
          <a:xfrm>
            <a:off x="1568143" y="2108699"/>
            <a:ext cx="86400" cy="0"/>
          </a:xfrm>
          <a:prstGeom prst="straightConnector1">
            <a:avLst/>
          </a:prstGeom>
          <a:noFill/>
          <a:ln w="38100" cap="flat" cmpd="sng">
            <a:solidFill>
              <a:srgbClr val="00FF00"/>
            </a:solidFill>
            <a:prstDash val="solid"/>
            <a:round/>
            <a:headEnd type="none" w="med" len="med"/>
            <a:tailEnd type="none" w="med" len="med"/>
          </a:ln>
        </p:spPr>
      </p:cxnSp>
      <p:sp>
        <p:nvSpPr>
          <p:cNvPr id="148" name="Google Shape;148;p18"/>
          <p:cNvSpPr txBox="1"/>
          <p:nvPr/>
        </p:nvSpPr>
        <p:spPr>
          <a:xfrm>
            <a:off x="1267750" y="1392550"/>
            <a:ext cx="1604400" cy="3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Amplitude </a:t>
            </a:r>
            <a:endParaRPr sz="1200" b="1">
              <a:solidFill>
                <a:schemeClr val="dk2"/>
              </a:solidFill>
            </a:endParaRPr>
          </a:p>
          <a:p>
            <a:pPr marL="0" lvl="0" indent="0" algn="ctr" rtl="0">
              <a:spcBef>
                <a:spcPts val="0"/>
              </a:spcBef>
              <a:spcAft>
                <a:spcPts val="0"/>
              </a:spcAft>
              <a:buNone/>
            </a:pPr>
            <a:endParaRPr sz="1000">
              <a:solidFill>
                <a:schemeClr val="dk2"/>
              </a:solidFill>
            </a:endParaRPr>
          </a:p>
        </p:txBody>
      </p:sp>
      <p:sp>
        <p:nvSpPr>
          <p:cNvPr id="149" name="Google Shape;149;p18"/>
          <p:cNvSpPr txBox="1"/>
          <p:nvPr/>
        </p:nvSpPr>
        <p:spPr>
          <a:xfrm>
            <a:off x="6073675" y="4513838"/>
            <a:ext cx="1386300" cy="33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Rarefaction</a:t>
            </a:r>
            <a:endParaRPr sz="1000">
              <a:solidFill>
                <a:schemeClr val="dk2"/>
              </a:solidFill>
            </a:endParaRPr>
          </a:p>
        </p:txBody>
      </p:sp>
      <p:sp>
        <p:nvSpPr>
          <p:cNvPr id="150" name="Google Shape;150;p18"/>
          <p:cNvSpPr txBox="1"/>
          <p:nvPr/>
        </p:nvSpPr>
        <p:spPr>
          <a:xfrm>
            <a:off x="3756125" y="4510538"/>
            <a:ext cx="19725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Wavelength</a:t>
            </a:r>
            <a:endParaRPr sz="1200">
              <a:solidFill>
                <a:schemeClr val="dk2"/>
              </a:solidFill>
            </a:endParaRPr>
          </a:p>
        </p:txBody>
      </p:sp>
      <p:sp>
        <p:nvSpPr>
          <p:cNvPr id="151" name="Google Shape;151;p18"/>
          <p:cNvSpPr txBox="1"/>
          <p:nvPr/>
        </p:nvSpPr>
        <p:spPr>
          <a:xfrm>
            <a:off x="6940662" y="1446067"/>
            <a:ext cx="2104200" cy="3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Resting Position</a:t>
            </a:r>
            <a:endParaRPr sz="1000">
              <a:solidFill>
                <a:schemeClr val="dk2"/>
              </a:solidFill>
            </a:endParaRPr>
          </a:p>
        </p:txBody>
      </p:sp>
      <p:cxnSp>
        <p:nvCxnSpPr>
          <p:cNvPr id="152" name="Google Shape;152;p18"/>
          <p:cNvCxnSpPr/>
          <p:nvPr/>
        </p:nvCxnSpPr>
        <p:spPr>
          <a:xfrm flipH="1">
            <a:off x="7505625" y="1787454"/>
            <a:ext cx="63300" cy="336300"/>
          </a:xfrm>
          <a:prstGeom prst="straightConnector1">
            <a:avLst/>
          </a:prstGeom>
          <a:noFill/>
          <a:ln w="9525" cap="flat" cmpd="sng">
            <a:solidFill>
              <a:schemeClr val="dk2"/>
            </a:solidFill>
            <a:prstDash val="solid"/>
            <a:round/>
            <a:headEnd type="none" w="med" len="med"/>
            <a:tailEnd type="triangle" w="med" len="med"/>
          </a:ln>
        </p:spPr>
      </p:cxnSp>
      <p:sp>
        <p:nvSpPr>
          <p:cNvPr id="153" name="Google Shape;153;p18"/>
          <p:cNvSpPr/>
          <p:nvPr/>
        </p:nvSpPr>
        <p:spPr>
          <a:xfrm rot="-5400000">
            <a:off x="4456399" y="3477388"/>
            <a:ext cx="316200" cy="1887600"/>
          </a:xfrm>
          <a:prstGeom prst="leftBrace">
            <a:avLst>
              <a:gd name="adj1" fmla="val 50000"/>
              <a:gd name="adj2"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18"/>
          <p:cNvSpPr txBox="1"/>
          <p:nvPr/>
        </p:nvSpPr>
        <p:spPr>
          <a:xfrm>
            <a:off x="2828825" y="642186"/>
            <a:ext cx="3827100"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rPr>
              <a:t>Longitudinal Wave Foldable</a:t>
            </a:r>
            <a:endParaRPr sz="1800" b="1">
              <a:solidFill>
                <a:schemeClr val="dk2"/>
              </a:solidFill>
            </a:endParaRPr>
          </a:p>
        </p:txBody>
      </p:sp>
      <p:cxnSp>
        <p:nvCxnSpPr>
          <p:cNvPr id="155" name="Google Shape;155;p18"/>
          <p:cNvCxnSpPr/>
          <p:nvPr/>
        </p:nvCxnSpPr>
        <p:spPr>
          <a:xfrm>
            <a:off x="8181475" y="2478963"/>
            <a:ext cx="595800" cy="0"/>
          </a:xfrm>
          <a:prstGeom prst="straightConnector1">
            <a:avLst/>
          </a:prstGeom>
          <a:noFill/>
          <a:ln w="28575" cap="flat" cmpd="sng">
            <a:solidFill>
              <a:schemeClr val="dk2"/>
            </a:solidFill>
            <a:prstDash val="solid"/>
            <a:round/>
            <a:headEnd type="none" w="med" len="med"/>
            <a:tailEnd type="triangle" w="med" len="med"/>
          </a:ln>
        </p:spPr>
      </p:cxnSp>
      <p:cxnSp>
        <p:nvCxnSpPr>
          <p:cNvPr id="156" name="Google Shape;156;p18"/>
          <p:cNvCxnSpPr/>
          <p:nvPr/>
        </p:nvCxnSpPr>
        <p:spPr>
          <a:xfrm>
            <a:off x="8196410" y="3513433"/>
            <a:ext cx="595800" cy="0"/>
          </a:xfrm>
          <a:prstGeom prst="straightConnector1">
            <a:avLst/>
          </a:prstGeom>
          <a:noFill/>
          <a:ln w="28575" cap="flat" cmpd="sng">
            <a:solidFill>
              <a:schemeClr val="dk2"/>
            </a:solidFill>
            <a:prstDash val="solid"/>
            <a:round/>
            <a:headEnd type="none" w="med" len="med"/>
            <a:tailEnd type="triangle" w="med" len="med"/>
          </a:ln>
        </p:spPr>
      </p:cxnSp>
      <p:sp>
        <p:nvSpPr>
          <p:cNvPr id="157" name="Google Shape;157;p18"/>
          <p:cNvSpPr txBox="1"/>
          <p:nvPr/>
        </p:nvSpPr>
        <p:spPr>
          <a:xfrm>
            <a:off x="2574308" y="1413369"/>
            <a:ext cx="1495200" cy="3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Compression</a:t>
            </a:r>
            <a:endParaRPr sz="1800">
              <a:solidFill>
                <a:schemeClr val="dk2"/>
              </a:solidFill>
            </a:endParaRPr>
          </a:p>
        </p:txBody>
      </p:sp>
      <p:sp>
        <p:nvSpPr>
          <p:cNvPr id="158" name="Google Shape;158;p18"/>
          <p:cNvSpPr/>
          <p:nvPr/>
        </p:nvSpPr>
        <p:spPr>
          <a:xfrm rot="-5400000">
            <a:off x="6582025" y="3709000"/>
            <a:ext cx="346500" cy="1363200"/>
          </a:xfrm>
          <a:prstGeom prst="leftBrace">
            <a:avLst>
              <a:gd name="adj1" fmla="val 50000"/>
              <a:gd name="adj2"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9" name="Google Shape;159;p18" descr="Yellow megaphone (Provided by Getty Images)"/>
          <p:cNvPicPr preferRelativeResize="0"/>
          <p:nvPr/>
        </p:nvPicPr>
        <p:blipFill>
          <a:blip r:embed="rId4">
            <a:alphaModFix/>
          </a:blip>
          <a:stretch>
            <a:fillRect/>
          </a:stretch>
        </p:blipFill>
        <p:spPr>
          <a:xfrm flipH="1">
            <a:off x="184450" y="3189413"/>
            <a:ext cx="1083300" cy="833100"/>
          </a:xfrm>
          <a:prstGeom prst="rect">
            <a:avLst/>
          </a:prstGeom>
          <a:noFill/>
          <a:ln>
            <a:noFill/>
          </a:ln>
        </p:spPr>
      </p:pic>
      <p:cxnSp>
        <p:nvCxnSpPr>
          <p:cNvPr id="160" name="Google Shape;160;p18"/>
          <p:cNvCxnSpPr>
            <a:stCxn id="148" idx="2"/>
          </p:cNvCxnSpPr>
          <p:nvPr/>
        </p:nvCxnSpPr>
        <p:spPr>
          <a:xfrm flipH="1">
            <a:off x="1617550" y="1709350"/>
            <a:ext cx="452400" cy="357300"/>
          </a:xfrm>
          <a:prstGeom prst="straightConnector1">
            <a:avLst/>
          </a:prstGeom>
          <a:noFill/>
          <a:ln w="9525" cap="flat" cmpd="sng">
            <a:solidFill>
              <a:schemeClr val="dk2"/>
            </a:solidFill>
            <a:prstDash val="solid"/>
            <a:round/>
            <a:headEnd type="none" w="med" len="med"/>
            <a:tailEnd type="triangle" w="med" len="med"/>
          </a:ln>
        </p:spPr>
      </p:cxnSp>
      <p:cxnSp>
        <p:nvCxnSpPr>
          <p:cNvPr id="161" name="Google Shape;161;p18"/>
          <p:cNvCxnSpPr/>
          <p:nvPr/>
        </p:nvCxnSpPr>
        <p:spPr>
          <a:xfrm>
            <a:off x="1319676" y="1344863"/>
            <a:ext cx="22800" cy="3654300"/>
          </a:xfrm>
          <a:prstGeom prst="straightConnector1">
            <a:avLst/>
          </a:prstGeom>
          <a:noFill/>
          <a:ln w="9525" cap="flat" cmpd="sng">
            <a:solidFill>
              <a:schemeClr val="dk2"/>
            </a:solidFill>
            <a:prstDash val="dash"/>
            <a:round/>
            <a:headEnd type="none" w="med" len="med"/>
            <a:tailEnd type="none" w="med" len="med"/>
          </a:ln>
        </p:spPr>
      </p:cxnSp>
      <p:cxnSp>
        <p:nvCxnSpPr>
          <p:cNvPr id="162" name="Google Shape;162;p18"/>
          <p:cNvCxnSpPr/>
          <p:nvPr/>
        </p:nvCxnSpPr>
        <p:spPr>
          <a:xfrm>
            <a:off x="2674899" y="1359797"/>
            <a:ext cx="22800" cy="3654300"/>
          </a:xfrm>
          <a:prstGeom prst="straightConnector1">
            <a:avLst/>
          </a:prstGeom>
          <a:noFill/>
          <a:ln w="9525" cap="flat" cmpd="sng">
            <a:solidFill>
              <a:schemeClr val="dk2"/>
            </a:solidFill>
            <a:prstDash val="dash"/>
            <a:round/>
            <a:headEnd type="none" w="med" len="med"/>
            <a:tailEnd type="none" w="med" len="med"/>
          </a:ln>
        </p:spPr>
      </p:cxnSp>
      <p:cxnSp>
        <p:nvCxnSpPr>
          <p:cNvPr id="163" name="Google Shape;163;p18"/>
          <p:cNvCxnSpPr/>
          <p:nvPr/>
        </p:nvCxnSpPr>
        <p:spPr>
          <a:xfrm>
            <a:off x="4018667" y="1340365"/>
            <a:ext cx="22800" cy="3654300"/>
          </a:xfrm>
          <a:prstGeom prst="straightConnector1">
            <a:avLst/>
          </a:prstGeom>
          <a:noFill/>
          <a:ln w="9525" cap="flat" cmpd="sng">
            <a:solidFill>
              <a:schemeClr val="dk2"/>
            </a:solidFill>
            <a:prstDash val="dash"/>
            <a:round/>
            <a:headEnd type="none" w="med" len="med"/>
            <a:tailEnd type="none" w="med" len="med"/>
          </a:ln>
        </p:spPr>
      </p:cxnSp>
      <p:cxnSp>
        <p:nvCxnSpPr>
          <p:cNvPr id="164" name="Google Shape;164;p18"/>
          <p:cNvCxnSpPr/>
          <p:nvPr/>
        </p:nvCxnSpPr>
        <p:spPr>
          <a:xfrm>
            <a:off x="5648821" y="1343845"/>
            <a:ext cx="22800" cy="3654300"/>
          </a:xfrm>
          <a:prstGeom prst="straightConnector1">
            <a:avLst/>
          </a:prstGeom>
          <a:noFill/>
          <a:ln w="9525" cap="flat" cmpd="sng">
            <a:solidFill>
              <a:schemeClr val="dk2"/>
            </a:solidFill>
            <a:prstDash val="dash"/>
            <a:round/>
            <a:headEnd type="none" w="med" len="med"/>
            <a:tailEnd type="none" w="med" len="med"/>
          </a:ln>
        </p:spPr>
      </p:cxnSp>
      <p:cxnSp>
        <p:nvCxnSpPr>
          <p:cNvPr id="165" name="Google Shape;165;p18"/>
          <p:cNvCxnSpPr/>
          <p:nvPr/>
        </p:nvCxnSpPr>
        <p:spPr>
          <a:xfrm>
            <a:off x="7267520" y="1347324"/>
            <a:ext cx="22800" cy="3654300"/>
          </a:xfrm>
          <a:prstGeom prst="straightConnector1">
            <a:avLst/>
          </a:prstGeom>
          <a:noFill/>
          <a:ln w="9525" cap="flat" cmpd="sng">
            <a:solidFill>
              <a:schemeClr val="dk2"/>
            </a:solidFill>
            <a:prstDash val="dash"/>
            <a:round/>
            <a:headEnd type="none" w="med" len="med"/>
            <a:tailEnd type="none" w="med" len="med"/>
          </a:ln>
        </p:spPr>
      </p:cxnSp>
      <p:cxnSp>
        <p:nvCxnSpPr>
          <p:cNvPr id="166" name="Google Shape;166;p18"/>
          <p:cNvCxnSpPr/>
          <p:nvPr/>
        </p:nvCxnSpPr>
        <p:spPr>
          <a:xfrm>
            <a:off x="3324557" y="1709350"/>
            <a:ext cx="240300" cy="357300"/>
          </a:xfrm>
          <a:prstGeom prst="straightConnector1">
            <a:avLst/>
          </a:prstGeom>
          <a:noFill/>
          <a:ln w="9525" cap="flat" cmpd="sng">
            <a:solidFill>
              <a:schemeClr val="dk2"/>
            </a:solidFill>
            <a:prstDash val="solid"/>
            <a:round/>
            <a:headEnd type="none" w="med" len="med"/>
            <a:tailEnd type="triangle" w="med" len="med"/>
          </a:ln>
        </p:spPr>
      </p:cxnSp>
      <p:sp>
        <p:nvSpPr>
          <p:cNvPr id="167" name="Google Shape;167;p18"/>
          <p:cNvSpPr txBox="1"/>
          <p:nvPr/>
        </p:nvSpPr>
        <p:spPr>
          <a:xfrm>
            <a:off x="162675" y="61850"/>
            <a:ext cx="64932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Longitudinal Wave Foldable - Front</a:t>
            </a:r>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p:nvPr/>
        </p:nvSpPr>
        <p:spPr>
          <a:xfrm>
            <a:off x="120325" y="526750"/>
            <a:ext cx="8923800" cy="833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p19"/>
          <p:cNvSpPr/>
          <p:nvPr/>
        </p:nvSpPr>
        <p:spPr>
          <a:xfrm>
            <a:off x="116850" y="1333413"/>
            <a:ext cx="8923800" cy="367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19"/>
          <p:cNvSpPr txBox="1"/>
          <p:nvPr/>
        </p:nvSpPr>
        <p:spPr>
          <a:xfrm>
            <a:off x="78925" y="1542354"/>
            <a:ext cx="1275000"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Energy</a:t>
            </a:r>
            <a:endParaRPr sz="1200" b="1">
              <a:solidFill>
                <a:schemeClr val="dk2"/>
              </a:solidFill>
            </a:endParaRPr>
          </a:p>
          <a:p>
            <a:pPr marL="0" lvl="0" indent="0" algn="ctr" rtl="0">
              <a:spcBef>
                <a:spcPts val="0"/>
              </a:spcBef>
              <a:spcAft>
                <a:spcPts val="0"/>
              </a:spcAft>
              <a:buClr>
                <a:schemeClr val="dk1"/>
              </a:buClr>
              <a:buSzPts val="1100"/>
              <a:buFont typeface="Arial"/>
              <a:buNone/>
            </a:pPr>
            <a:r>
              <a:rPr lang="en" sz="1200" b="1">
                <a:solidFill>
                  <a:schemeClr val="dk2"/>
                </a:solidFill>
              </a:rPr>
              <a:t>Source</a:t>
            </a:r>
            <a:endParaRPr sz="1200" b="1">
              <a:solidFill>
                <a:schemeClr val="dk2"/>
              </a:solidFill>
            </a:endParaRPr>
          </a:p>
          <a:p>
            <a:pPr marL="0" lvl="0" indent="0" algn="ctr" rtl="0">
              <a:spcBef>
                <a:spcPts val="0"/>
              </a:spcBef>
              <a:spcAft>
                <a:spcPts val="0"/>
              </a:spcAft>
              <a:buNone/>
            </a:pPr>
            <a:endParaRPr sz="1000">
              <a:solidFill>
                <a:schemeClr val="dk2"/>
              </a:solidFill>
            </a:endParaRPr>
          </a:p>
        </p:txBody>
      </p:sp>
      <p:sp>
        <p:nvSpPr>
          <p:cNvPr id="175" name="Google Shape;175;p19"/>
          <p:cNvSpPr txBox="1"/>
          <p:nvPr/>
        </p:nvSpPr>
        <p:spPr>
          <a:xfrm>
            <a:off x="1267750" y="1656026"/>
            <a:ext cx="1604400" cy="3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Amplitude </a:t>
            </a:r>
            <a:endParaRPr sz="1200" b="1">
              <a:solidFill>
                <a:schemeClr val="dk2"/>
              </a:solidFill>
            </a:endParaRPr>
          </a:p>
          <a:p>
            <a:pPr marL="0" lvl="0" indent="0" algn="ctr" rtl="0">
              <a:spcBef>
                <a:spcPts val="0"/>
              </a:spcBef>
              <a:spcAft>
                <a:spcPts val="0"/>
              </a:spcAft>
              <a:buNone/>
            </a:pPr>
            <a:endParaRPr sz="1000">
              <a:solidFill>
                <a:schemeClr val="dk2"/>
              </a:solidFill>
            </a:endParaRPr>
          </a:p>
        </p:txBody>
      </p:sp>
      <p:sp>
        <p:nvSpPr>
          <p:cNvPr id="176" name="Google Shape;176;p19"/>
          <p:cNvSpPr txBox="1"/>
          <p:nvPr/>
        </p:nvSpPr>
        <p:spPr>
          <a:xfrm>
            <a:off x="5776425" y="1616738"/>
            <a:ext cx="1386300" cy="33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Rarefaction</a:t>
            </a:r>
            <a:endParaRPr sz="1000">
              <a:solidFill>
                <a:schemeClr val="dk2"/>
              </a:solidFill>
            </a:endParaRPr>
          </a:p>
        </p:txBody>
      </p:sp>
      <p:sp>
        <p:nvSpPr>
          <p:cNvPr id="177" name="Google Shape;177;p19"/>
          <p:cNvSpPr txBox="1"/>
          <p:nvPr/>
        </p:nvSpPr>
        <p:spPr>
          <a:xfrm>
            <a:off x="3756125" y="1611880"/>
            <a:ext cx="19725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Wavelength</a:t>
            </a:r>
            <a:endParaRPr sz="1200">
              <a:solidFill>
                <a:schemeClr val="dk2"/>
              </a:solidFill>
            </a:endParaRPr>
          </a:p>
        </p:txBody>
      </p:sp>
      <p:sp>
        <p:nvSpPr>
          <p:cNvPr id="178" name="Google Shape;178;p19"/>
          <p:cNvSpPr txBox="1"/>
          <p:nvPr/>
        </p:nvSpPr>
        <p:spPr>
          <a:xfrm>
            <a:off x="7043761" y="1594988"/>
            <a:ext cx="2104200" cy="3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Resting Position</a:t>
            </a:r>
            <a:endParaRPr sz="1000">
              <a:solidFill>
                <a:schemeClr val="dk2"/>
              </a:solidFill>
            </a:endParaRPr>
          </a:p>
        </p:txBody>
      </p:sp>
      <p:sp>
        <p:nvSpPr>
          <p:cNvPr id="179" name="Google Shape;179;p19"/>
          <p:cNvSpPr txBox="1"/>
          <p:nvPr/>
        </p:nvSpPr>
        <p:spPr>
          <a:xfrm>
            <a:off x="2828825" y="642186"/>
            <a:ext cx="3827100"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rPr>
              <a:t>(Glue goes here)</a:t>
            </a:r>
            <a:endParaRPr sz="1800" b="1">
              <a:solidFill>
                <a:schemeClr val="dk2"/>
              </a:solidFill>
            </a:endParaRPr>
          </a:p>
        </p:txBody>
      </p:sp>
      <p:sp>
        <p:nvSpPr>
          <p:cNvPr id="180" name="Google Shape;180;p19"/>
          <p:cNvSpPr txBox="1"/>
          <p:nvPr/>
        </p:nvSpPr>
        <p:spPr>
          <a:xfrm>
            <a:off x="2608674" y="1642478"/>
            <a:ext cx="1495200" cy="3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Compression</a:t>
            </a:r>
            <a:endParaRPr sz="1800">
              <a:solidFill>
                <a:schemeClr val="dk2"/>
              </a:solidFill>
            </a:endParaRPr>
          </a:p>
        </p:txBody>
      </p:sp>
      <p:cxnSp>
        <p:nvCxnSpPr>
          <p:cNvPr id="181" name="Google Shape;181;p19"/>
          <p:cNvCxnSpPr/>
          <p:nvPr/>
        </p:nvCxnSpPr>
        <p:spPr>
          <a:xfrm>
            <a:off x="1319676" y="1344863"/>
            <a:ext cx="22800" cy="3654300"/>
          </a:xfrm>
          <a:prstGeom prst="straightConnector1">
            <a:avLst/>
          </a:prstGeom>
          <a:noFill/>
          <a:ln w="9525" cap="flat" cmpd="sng">
            <a:solidFill>
              <a:schemeClr val="dk2"/>
            </a:solidFill>
            <a:prstDash val="dash"/>
            <a:round/>
            <a:headEnd type="none" w="med" len="med"/>
            <a:tailEnd type="none" w="med" len="med"/>
          </a:ln>
        </p:spPr>
      </p:cxnSp>
      <p:cxnSp>
        <p:nvCxnSpPr>
          <p:cNvPr id="182" name="Google Shape;182;p19"/>
          <p:cNvCxnSpPr/>
          <p:nvPr/>
        </p:nvCxnSpPr>
        <p:spPr>
          <a:xfrm>
            <a:off x="2674899" y="1359797"/>
            <a:ext cx="22800" cy="3654300"/>
          </a:xfrm>
          <a:prstGeom prst="straightConnector1">
            <a:avLst/>
          </a:prstGeom>
          <a:noFill/>
          <a:ln w="9525" cap="flat" cmpd="sng">
            <a:solidFill>
              <a:schemeClr val="dk2"/>
            </a:solidFill>
            <a:prstDash val="dash"/>
            <a:round/>
            <a:headEnd type="none" w="med" len="med"/>
            <a:tailEnd type="none" w="med" len="med"/>
          </a:ln>
        </p:spPr>
      </p:cxnSp>
      <p:cxnSp>
        <p:nvCxnSpPr>
          <p:cNvPr id="183" name="Google Shape;183;p19"/>
          <p:cNvCxnSpPr/>
          <p:nvPr/>
        </p:nvCxnSpPr>
        <p:spPr>
          <a:xfrm>
            <a:off x="4018667" y="1340365"/>
            <a:ext cx="22800" cy="3654300"/>
          </a:xfrm>
          <a:prstGeom prst="straightConnector1">
            <a:avLst/>
          </a:prstGeom>
          <a:noFill/>
          <a:ln w="9525" cap="flat" cmpd="sng">
            <a:solidFill>
              <a:schemeClr val="dk2"/>
            </a:solidFill>
            <a:prstDash val="dash"/>
            <a:round/>
            <a:headEnd type="none" w="med" len="med"/>
            <a:tailEnd type="none" w="med" len="med"/>
          </a:ln>
        </p:spPr>
      </p:cxnSp>
      <p:cxnSp>
        <p:nvCxnSpPr>
          <p:cNvPr id="184" name="Google Shape;184;p19"/>
          <p:cNvCxnSpPr/>
          <p:nvPr/>
        </p:nvCxnSpPr>
        <p:spPr>
          <a:xfrm>
            <a:off x="5648821" y="1343845"/>
            <a:ext cx="22800" cy="3654300"/>
          </a:xfrm>
          <a:prstGeom prst="straightConnector1">
            <a:avLst/>
          </a:prstGeom>
          <a:noFill/>
          <a:ln w="9525" cap="flat" cmpd="sng">
            <a:solidFill>
              <a:schemeClr val="dk2"/>
            </a:solidFill>
            <a:prstDash val="dash"/>
            <a:round/>
            <a:headEnd type="none" w="med" len="med"/>
            <a:tailEnd type="none" w="med" len="med"/>
          </a:ln>
        </p:spPr>
      </p:cxnSp>
      <p:cxnSp>
        <p:nvCxnSpPr>
          <p:cNvPr id="185" name="Google Shape;185;p19"/>
          <p:cNvCxnSpPr/>
          <p:nvPr/>
        </p:nvCxnSpPr>
        <p:spPr>
          <a:xfrm>
            <a:off x="7267520" y="1347324"/>
            <a:ext cx="22800" cy="3654300"/>
          </a:xfrm>
          <a:prstGeom prst="straightConnector1">
            <a:avLst/>
          </a:prstGeom>
          <a:noFill/>
          <a:ln w="9525" cap="flat" cmpd="sng">
            <a:solidFill>
              <a:schemeClr val="dk2"/>
            </a:solidFill>
            <a:prstDash val="dash"/>
            <a:round/>
            <a:headEnd type="none" w="med" len="med"/>
            <a:tailEnd type="none" w="med" len="med"/>
          </a:ln>
        </p:spPr>
      </p:cxnSp>
      <p:sp>
        <p:nvSpPr>
          <p:cNvPr id="186" name="Google Shape;186;p19"/>
          <p:cNvSpPr txBox="1"/>
          <p:nvPr/>
        </p:nvSpPr>
        <p:spPr>
          <a:xfrm>
            <a:off x="162675" y="61850"/>
            <a:ext cx="64932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Longitudinal Wave Foldable - Inside</a:t>
            </a:r>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p:nvPr/>
        </p:nvSpPr>
        <p:spPr>
          <a:xfrm>
            <a:off x="120325" y="526750"/>
            <a:ext cx="8923800" cy="833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2" name="Google Shape;192;p20"/>
          <p:cNvSpPr/>
          <p:nvPr/>
        </p:nvSpPr>
        <p:spPr>
          <a:xfrm>
            <a:off x="116850" y="1333413"/>
            <a:ext cx="8923800" cy="367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3" name="Google Shape;193;p20"/>
          <p:cNvSpPr txBox="1"/>
          <p:nvPr/>
        </p:nvSpPr>
        <p:spPr>
          <a:xfrm>
            <a:off x="78925" y="1542354"/>
            <a:ext cx="1275000"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Energy</a:t>
            </a:r>
            <a:endParaRPr sz="1200" b="1">
              <a:solidFill>
                <a:schemeClr val="dk2"/>
              </a:solidFill>
            </a:endParaRPr>
          </a:p>
          <a:p>
            <a:pPr marL="0" lvl="0" indent="0" algn="ctr" rtl="0">
              <a:spcBef>
                <a:spcPts val="0"/>
              </a:spcBef>
              <a:spcAft>
                <a:spcPts val="0"/>
              </a:spcAft>
              <a:buClr>
                <a:schemeClr val="dk1"/>
              </a:buClr>
              <a:buSzPts val="1100"/>
              <a:buFont typeface="Arial"/>
              <a:buNone/>
            </a:pPr>
            <a:r>
              <a:rPr lang="en" sz="1200" b="1">
                <a:solidFill>
                  <a:schemeClr val="dk2"/>
                </a:solidFill>
              </a:rPr>
              <a:t>Source</a:t>
            </a:r>
            <a:endParaRPr sz="1200" b="1">
              <a:solidFill>
                <a:schemeClr val="dk2"/>
              </a:solidFill>
            </a:endParaRPr>
          </a:p>
          <a:p>
            <a:pPr marL="0" lvl="0" indent="0" algn="ctr" rtl="0">
              <a:spcBef>
                <a:spcPts val="0"/>
              </a:spcBef>
              <a:spcAft>
                <a:spcPts val="0"/>
              </a:spcAft>
              <a:buNone/>
            </a:pPr>
            <a:endParaRPr sz="1000">
              <a:solidFill>
                <a:schemeClr val="dk2"/>
              </a:solidFill>
            </a:endParaRPr>
          </a:p>
        </p:txBody>
      </p:sp>
      <p:sp>
        <p:nvSpPr>
          <p:cNvPr id="194" name="Google Shape;194;p20"/>
          <p:cNvSpPr txBox="1"/>
          <p:nvPr/>
        </p:nvSpPr>
        <p:spPr>
          <a:xfrm>
            <a:off x="1267750" y="1656026"/>
            <a:ext cx="1604400" cy="3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Amplitude </a:t>
            </a:r>
            <a:endParaRPr sz="1200" b="1">
              <a:solidFill>
                <a:schemeClr val="dk2"/>
              </a:solidFill>
            </a:endParaRPr>
          </a:p>
          <a:p>
            <a:pPr marL="0" lvl="0" indent="0" algn="ctr" rtl="0">
              <a:spcBef>
                <a:spcPts val="0"/>
              </a:spcBef>
              <a:spcAft>
                <a:spcPts val="0"/>
              </a:spcAft>
              <a:buNone/>
            </a:pPr>
            <a:endParaRPr sz="1000">
              <a:solidFill>
                <a:schemeClr val="dk2"/>
              </a:solidFill>
            </a:endParaRPr>
          </a:p>
        </p:txBody>
      </p:sp>
      <p:sp>
        <p:nvSpPr>
          <p:cNvPr id="195" name="Google Shape;195;p20"/>
          <p:cNvSpPr txBox="1"/>
          <p:nvPr/>
        </p:nvSpPr>
        <p:spPr>
          <a:xfrm>
            <a:off x="5776425" y="1616738"/>
            <a:ext cx="1386300" cy="33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Rarefaction</a:t>
            </a:r>
            <a:endParaRPr sz="1000">
              <a:solidFill>
                <a:schemeClr val="dk2"/>
              </a:solidFill>
            </a:endParaRPr>
          </a:p>
        </p:txBody>
      </p:sp>
      <p:sp>
        <p:nvSpPr>
          <p:cNvPr id="196" name="Google Shape;196;p20"/>
          <p:cNvSpPr txBox="1"/>
          <p:nvPr/>
        </p:nvSpPr>
        <p:spPr>
          <a:xfrm>
            <a:off x="3756125" y="1611880"/>
            <a:ext cx="19725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Wavelength</a:t>
            </a:r>
            <a:endParaRPr sz="1200">
              <a:solidFill>
                <a:schemeClr val="dk2"/>
              </a:solidFill>
            </a:endParaRPr>
          </a:p>
        </p:txBody>
      </p:sp>
      <p:sp>
        <p:nvSpPr>
          <p:cNvPr id="197" name="Google Shape;197;p20"/>
          <p:cNvSpPr txBox="1"/>
          <p:nvPr/>
        </p:nvSpPr>
        <p:spPr>
          <a:xfrm>
            <a:off x="7043761" y="1594988"/>
            <a:ext cx="2104200" cy="3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Resting Position</a:t>
            </a:r>
            <a:endParaRPr sz="1000">
              <a:solidFill>
                <a:schemeClr val="dk2"/>
              </a:solidFill>
            </a:endParaRPr>
          </a:p>
        </p:txBody>
      </p:sp>
      <p:sp>
        <p:nvSpPr>
          <p:cNvPr id="198" name="Google Shape;198;p20"/>
          <p:cNvSpPr txBox="1"/>
          <p:nvPr/>
        </p:nvSpPr>
        <p:spPr>
          <a:xfrm>
            <a:off x="2828825" y="642186"/>
            <a:ext cx="3827100"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rPr>
              <a:t>(KEY)</a:t>
            </a:r>
            <a:endParaRPr sz="1800" b="1">
              <a:solidFill>
                <a:schemeClr val="dk2"/>
              </a:solidFill>
            </a:endParaRPr>
          </a:p>
          <a:p>
            <a:pPr marL="0" lvl="0" indent="0" algn="ctr" rtl="0">
              <a:spcBef>
                <a:spcPts val="0"/>
              </a:spcBef>
              <a:spcAft>
                <a:spcPts val="0"/>
              </a:spcAft>
              <a:buNone/>
            </a:pPr>
            <a:r>
              <a:rPr lang="en" i="1">
                <a:solidFill>
                  <a:schemeClr val="dk2"/>
                </a:solidFill>
              </a:rPr>
              <a:t>Please edit or change as needed</a:t>
            </a:r>
            <a:endParaRPr i="1">
              <a:solidFill>
                <a:schemeClr val="dk2"/>
              </a:solidFill>
            </a:endParaRPr>
          </a:p>
        </p:txBody>
      </p:sp>
      <p:sp>
        <p:nvSpPr>
          <p:cNvPr id="199" name="Google Shape;199;p20"/>
          <p:cNvSpPr txBox="1"/>
          <p:nvPr/>
        </p:nvSpPr>
        <p:spPr>
          <a:xfrm>
            <a:off x="2608674" y="1642478"/>
            <a:ext cx="1495200" cy="3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dk2"/>
                </a:solidFill>
              </a:rPr>
              <a:t>Compression</a:t>
            </a:r>
            <a:endParaRPr sz="1800">
              <a:solidFill>
                <a:schemeClr val="dk2"/>
              </a:solidFill>
            </a:endParaRPr>
          </a:p>
        </p:txBody>
      </p:sp>
      <p:cxnSp>
        <p:nvCxnSpPr>
          <p:cNvPr id="200" name="Google Shape;200;p20"/>
          <p:cNvCxnSpPr/>
          <p:nvPr/>
        </p:nvCxnSpPr>
        <p:spPr>
          <a:xfrm>
            <a:off x="1319676" y="1344863"/>
            <a:ext cx="22800" cy="3654300"/>
          </a:xfrm>
          <a:prstGeom prst="straightConnector1">
            <a:avLst/>
          </a:prstGeom>
          <a:noFill/>
          <a:ln w="9525" cap="flat" cmpd="sng">
            <a:solidFill>
              <a:schemeClr val="dk2"/>
            </a:solidFill>
            <a:prstDash val="dash"/>
            <a:round/>
            <a:headEnd type="none" w="med" len="med"/>
            <a:tailEnd type="none" w="med" len="med"/>
          </a:ln>
        </p:spPr>
      </p:cxnSp>
      <p:cxnSp>
        <p:nvCxnSpPr>
          <p:cNvPr id="201" name="Google Shape;201;p20"/>
          <p:cNvCxnSpPr/>
          <p:nvPr/>
        </p:nvCxnSpPr>
        <p:spPr>
          <a:xfrm>
            <a:off x="2674899" y="1359797"/>
            <a:ext cx="22800" cy="3654300"/>
          </a:xfrm>
          <a:prstGeom prst="straightConnector1">
            <a:avLst/>
          </a:prstGeom>
          <a:noFill/>
          <a:ln w="9525" cap="flat" cmpd="sng">
            <a:solidFill>
              <a:schemeClr val="dk2"/>
            </a:solidFill>
            <a:prstDash val="dash"/>
            <a:round/>
            <a:headEnd type="none" w="med" len="med"/>
            <a:tailEnd type="none" w="med" len="med"/>
          </a:ln>
        </p:spPr>
      </p:cxnSp>
      <p:cxnSp>
        <p:nvCxnSpPr>
          <p:cNvPr id="202" name="Google Shape;202;p20"/>
          <p:cNvCxnSpPr/>
          <p:nvPr/>
        </p:nvCxnSpPr>
        <p:spPr>
          <a:xfrm>
            <a:off x="4018667" y="1340365"/>
            <a:ext cx="22800" cy="3654300"/>
          </a:xfrm>
          <a:prstGeom prst="straightConnector1">
            <a:avLst/>
          </a:prstGeom>
          <a:noFill/>
          <a:ln w="9525" cap="flat" cmpd="sng">
            <a:solidFill>
              <a:schemeClr val="dk2"/>
            </a:solidFill>
            <a:prstDash val="dash"/>
            <a:round/>
            <a:headEnd type="none" w="med" len="med"/>
            <a:tailEnd type="none" w="med" len="med"/>
          </a:ln>
        </p:spPr>
      </p:cxnSp>
      <p:cxnSp>
        <p:nvCxnSpPr>
          <p:cNvPr id="203" name="Google Shape;203;p20"/>
          <p:cNvCxnSpPr/>
          <p:nvPr/>
        </p:nvCxnSpPr>
        <p:spPr>
          <a:xfrm>
            <a:off x="5648821" y="1343845"/>
            <a:ext cx="22800" cy="3654300"/>
          </a:xfrm>
          <a:prstGeom prst="straightConnector1">
            <a:avLst/>
          </a:prstGeom>
          <a:noFill/>
          <a:ln w="9525" cap="flat" cmpd="sng">
            <a:solidFill>
              <a:schemeClr val="dk2"/>
            </a:solidFill>
            <a:prstDash val="dash"/>
            <a:round/>
            <a:headEnd type="none" w="med" len="med"/>
            <a:tailEnd type="none" w="med" len="med"/>
          </a:ln>
        </p:spPr>
      </p:cxnSp>
      <p:cxnSp>
        <p:nvCxnSpPr>
          <p:cNvPr id="204" name="Google Shape;204;p20"/>
          <p:cNvCxnSpPr/>
          <p:nvPr/>
        </p:nvCxnSpPr>
        <p:spPr>
          <a:xfrm>
            <a:off x="7267520" y="1347324"/>
            <a:ext cx="22800" cy="3654300"/>
          </a:xfrm>
          <a:prstGeom prst="straightConnector1">
            <a:avLst/>
          </a:prstGeom>
          <a:noFill/>
          <a:ln w="9525" cap="flat" cmpd="sng">
            <a:solidFill>
              <a:schemeClr val="dk2"/>
            </a:solidFill>
            <a:prstDash val="dash"/>
            <a:round/>
            <a:headEnd type="none" w="med" len="med"/>
            <a:tailEnd type="none" w="med" len="med"/>
          </a:ln>
        </p:spPr>
      </p:cxnSp>
      <p:sp>
        <p:nvSpPr>
          <p:cNvPr id="205" name="Google Shape;205;p20"/>
          <p:cNvSpPr txBox="1"/>
          <p:nvPr/>
        </p:nvSpPr>
        <p:spPr>
          <a:xfrm>
            <a:off x="130950" y="2078025"/>
            <a:ext cx="1136700" cy="25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2"/>
                </a:solidFill>
              </a:rPr>
              <a:t>Sounds or vibrations create energy -  ripples of movement -  that travel parallel to the particles of the medium they’re moving through - like air, water, or solids.</a:t>
            </a:r>
            <a:endParaRPr sz="1200">
              <a:solidFill>
                <a:schemeClr val="dk2"/>
              </a:solidFill>
            </a:endParaRPr>
          </a:p>
        </p:txBody>
      </p:sp>
      <p:sp>
        <p:nvSpPr>
          <p:cNvPr id="206" name="Google Shape;206;p20"/>
          <p:cNvSpPr txBox="1"/>
          <p:nvPr/>
        </p:nvSpPr>
        <p:spPr>
          <a:xfrm>
            <a:off x="1353925" y="2058600"/>
            <a:ext cx="1254900" cy="25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The maximum distance a wave’s particles move away from the rest position in that medium. </a:t>
            </a:r>
            <a:endParaRPr sz="1200">
              <a:solidFill>
                <a:schemeClr val="dk2"/>
              </a:solidFill>
            </a:endParaRPr>
          </a:p>
          <a:p>
            <a:pPr marL="0" lvl="0" indent="0" algn="l" rtl="0">
              <a:spcBef>
                <a:spcPts val="0"/>
              </a:spcBef>
              <a:spcAft>
                <a:spcPts val="0"/>
              </a:spcAft>
              <a:buNone/>
            </a:pPr>
            <a:endParaRPr sz="1200">
              <a:solidFill>
                <a:schemeClr val="dk2"/>
              </a:solidFill>
            </a:endParaRPr>
          </a:p>
          <a:p>
            <a:pPr marL="0" lvl="0" indent="0" algn="l" rtl="0">
              <a:spcBef>
                <a:spcPts val="0"/>
              </a:spcBef>
              <a:spcAft>
                <a:spcPts val="0"/>
              </a:spcAft>
              <a:buNone/>
            </a:pPr>
            <a:r>
              <a:rPr lang="en" sz="1200">
                <a:solidFill>
                  <a:schemeClr val="dk2"/>
                </a:solidFill>
              </a:rPr>
              <a:t>(How much energy is there?)</a:t>
            </a:r>
            <a:endParaRPr sz="1200">
              <a:solidFill>
                <a:schemeClr val="dk2"/>
              </a:solidFill>
            </a:endParaRPr>
          </a:p>
        </p:txBody>
      </p:sp>
      <p:sp>
        <p:nvSpPr>
          <p:cNvPr id="207" name="Google Shape;207;p20"/>
          <p:cNvSpPr txBox="1"/>
          <p:nvPr/>
        </p:nvSpPr>
        <p:spPr>
          <a:xfrm>
            <a:off x="2770022" y="2050624"/>
            <a:ext cx="1136700" cy="25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Where the particles are squeezed closer together or compressed.</a:t>
            </a:r>
            <a:endParaRPr sz="1200">
              <a:solidFill>
                <a:schemeClr val="dk2"/>
              </a:solidFill>
            </a:endParaRPr>
          </a:p>
        </p:txBody>
      </p:sp>
      <p:sp>
        <p:nvSpPr>
          <p:cNvPr id="208" name="Google Shape;208;p20"/>
          <p:cNvSpPr txBox="1"/>
          <p:nvPr/>
        </p:nvSpPr>
        <p:spPr>
          <a:xfrm>
            <a:off x="4193975" y="2031200"/>
            <a:ext cx="1275000" cy="25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The distance between one compression and the next or one rarefaction and the next.  It’s the length of one wave.</a:t>
            </a:r>
            <a:endParaRPr sz="1200">
              <a:solidFill>
                <a:schemeClr val="dk2"/>
              </a:solidFill>
            </a:endParaRPr>
          </a:p>
        </p:txBody>
      </p:sp>
      <p:sp>
        <p:nvSpPr>
          <p:cNvPr id="209" name="Google Shape;209;p20"/>
          <p:cNvSpPr txBox="1"/>
          <p:nvPr/>
        </p:nvSpPr>
        <p:spPr>
          <a:xfrm>
            <a:off x="5835584" y="2034679"/>
            <a:ext cx="1275000" cy="25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Where the particles of the medium are spread out or expanded. </a:t>
            </a:r>
            <a:endParaRPr sz="1200">
              <a:solidFill>
                <a:schemeClr val="dk2"/>
              </a:solidFill>
            </a:endParaRPr>
          </a:p>
        </p:txBody>
      </p:sp>
      <p:sp>
        <p:nvSpPr>
          <p:cNvPr id="210" name="Google Shape;210;p20"/>
          <p:cNvSpPr txBox="1"/>
          <p:nvPr/>
        </p:nvSpPr>
        <p:spPr>
          <a:xfrm>
            <a:off x="7408461" y="2015247"/>
            <a:ext cx="1275000" cy="25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Where the particles of the medium are when there is no disturbance or vibration to move through them.</a:t>
            </a:r>
            <a:endParaRPr sz="1200">
              <a:solidFill>
                <a:schemeClr val="dk2"/>
              </a:solidFill>
            </a:endParaRPr>
          </a:p>
        </p:txBody>
      </p:sp>
      <p:sp>
        <p:nvSpPr>
          <p:cNvPr id="211" name="Google Shape;211;p20"/>
          <p:cNvSpPr txBox="1"/>
          <p:nvPr/>
        </p:nvSpPr>
        <p:spPr>
          <a:xfrm>
            <a:off x="162675" y="61850"/>
            <a:ext cx="64932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Longitudinal Wave Foldable - Key</a:t>
            </a:r>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1" descr="Hot yellow sun in heart-shaped sunglasses sending kiss emoji sticker isolated on white (Provided by Getty Images)"/>
          <p:cNvPicPr preferRelativeResize="0"/>
          <p:nvPr/>
        </p:nvPicPr>
        <p:blipFill>
          <a:blip r:embed="rId3">
            <a:alphaModFix/>
          </a:blip>
          <a:stretch>
            <a:fillRect/>
          </a:stretch>
        </p:blipFill>
        <p:spPr>
          <a:xfrm>
            <a:off x="111350" y="0"/>
            <a:ext cx="2013864" cy="2014848"/>
          </a:xfrm>
          <a:prstGeom prst="rect">
            <a:avLst/>
          </a:prstGeom>
          <a:noFill/>
          <a:ln>
            <a:noFill/>
          </a:ln>
        </p:spPr>
      </p:pic>
      <p:sp>
        <p:nvSpPr>
          <p:cNvPr id="217" name="Google Shape;217;p21"/>
          <p:cNvSpPr txBox="1"/>
          <p:nvPr/>
        </p:nvSpPr>
        <p:spPr>
          <a:xfrm>
            <a:off x="6699950" y="113125"/>
            <a:ext cx="2377200" cy="51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rPr>
              <a:t>Transverse Waves</a:t>
            </a:r>
            <a:endParaRPr sz="1800" b="1">
              <a:solidFill>
                <a:schemeClr val="dk2"/>
              </a:solidFill>
            </a:endParaRPr>
          </a:p>
          <a:p>
            <a:pPr marL="0" lvl="0" indent="0" algn="ctr" rtl="0">
              <a:spcBef>
                <a:spcPts val="0"/>
              </a:spcBef>
              <a:spcAft>
                <a:spcPts val="0"/>
              </a:spcAft>
              <a:buNone/>
            </a:pPr>
            <a:r>
              <a:rPr lang="en">
                <a:solidFill>
                  <a:schemeClr val="dk2"/>
                </a:solidFill>
              </a:rPr>
              <a:t>Made easier</a:t>
            </a:r>
            <a:endParaRPr>
              <a:solidFill>
                <a:schemeClr val="dk2"/>
              </a:solidFill>
            </a:endParaRPr>
          </a:p>
        </p:txBody>
      </p:sp>
      <p:pic>
        <p:nvPicPr>
          <p:cNvPr id="218" name="Google Shape;218;p21" title="transverse Wave_question.png"/>
          <p:cNvPicPr preferRelativeResize="0"/>
          <p:nvPr/>
        </p:nvPicPr>
        <p:blipFill>
          <a:blip r:embed="rId4">
            <a:alphaModFix/>
          </a:blip>
          <a:stretch>
            <a:fillRect/>
          </a:stretch>
        </p:blipFill>
        <p:spPr>
          <a:xfrm>
            <a:off x="1697700" y="1353475"/>
            <a:ext cx="7036976" cy="2436550"/>
          </a:xfrm>
          <a:prstGeom prst="rect">
            <a:avLst/>
          </a:prstGeom>
          <a:noFill/>
          <a:ln>
            <a:noFill/>
          </a:ln>
        </p:spPr>
      </p:pic>
      <p:sp>
        <p:nvSpPr>
          <p:cNvPr id="219" name="Google Shape;219;p21"/>
          <p:cNvSpPr txBox="1"/>
          <p:nvPr/>
        </p:nvSpPr>
        <p:spPr>
          <a:xfrm>
            <a:off x="265775" y="1756150"/>
            <a:ext cx="2680500" cy="340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Energy Source</a:t>
            </a:r>
            <a:endParaRPr sz="1800" b="1">
              <a:solidFill>
                <a:schemeClr val="dk2"/>
              </a:solidFill>
            </a:endParaRPr>
          </a:p>
          <a:p>
            <a:pPr marL="0" lvl="0" indent="0" algn="l" rtl="0">
              <a:spcBef>
                <a:spcPts val="0"/>
              </a:spcBef>
              <a:spcAft>
                <a:spcPts val="0"/>
              </a:spcAft>
              <a:buNone/>
            </a:pPr>
            <a:endParaRPr sz="2200" b="1">
              <a:solidFill>
                <a:schemeClr val="dk2"/>
              </a:solidFill>
            </a:endParaRPr>
          </a:p>
          <a:p>
            <a:pPr marL="0" lvl="0" indent="0" algn="l" rtl="0">
              <a:spcBef>
                <a:spcPts val="0"/>
              </a:spcBef>
              <a:spcAft>
                <a:spcPts val="0"/>
              </a:spcAft>
              <a:buNone/>
            </a:pPr>
            <a:r>
              <a:rPr lang="en" sz="1300">
                <a:solidFill>
                  <a:schemeClr val="dk2"/>
                </a:solidFill>
              </a:rPr>
              <a:t>Disturbances </a:t>
            </a:r>
            <a:endParaRPr sz="1300">
              <a:solidFill>
                <a:schemeClr val="dk2"/>
              </a:solidFill>
            </a:endParaRPr>
          </a:p>
          <a:p>
            <a:pPr marL="0" lvl="0" indent="0" algn="l" rtl="0">
              <a:spcBef>
                <a:spcPts val="0"/>
              </a:spcBef>
              <a:spcAft>
                <a:spcPts val="0"/>
              </a:spcAft>
              <a:buNone/>
            </a:pPr>
            <a:r>
              <a:rPr lang="en" sz="1300">
                <a:solidFill>
                  <a:schemeClr val="dk2"/>
                </a:solidFill>
              </a:rPr>
              <a:t>(like your hand moving up and down when you jump rope, the explosions in the sun creating heat and light that radiates to us, the wind blowing and making ocean waves, or earthquakes shaking the ground) create vibrations. The energy of these vibrations move up and down as they move away from the source or </a:t>
            </a:r>
            <a:r>
              <a:rPr lang="en" sz="1300" b="1" u="sng">
                <a:solidFill>
                  <a:schemeClr val="dk2"/>
                </a:solidFill>
              </a:rPr>
              <a:t>PERPENDICULAR </a:t>
            </a:r>
            <a:r>
              <a:rPr lang="en" sz="1300">
                <a:solidFill>
                  <a:schemeClr val="dk2"/>
                </a:solidFill>
              </a:rPr>
              <a:t>to the direction the wave is traveling.</a:t>
            </a:r>
            <a:endParaRPr sz="1300">
              <a:solidFill>
                <a:schemeClr val="dk2"/>
              </a:solidFill>
            </a:endParaRPr>
          </a:p>
        </p:txBody>
      </p:sp>
      <p:pic>
        <p:nvPicPr>
          <p:cNvPr id="220" name="Google Shape;220;p21" title="Screenshot 2025-10-03 161050.png"/>
          <p:cNvPicPr preferRelativeResize="0"/>
          <p:nvPr/>
        </p:nvPicPr>
        <p:blipFill>
          <a:blip r:embed="rId5">
            <a:alphaModFix/>
          </a:blip>
          <a:stretch>
            <a:fillRect/>
          </a:stretch>
        </p:blipFill>
        <p:spPr>
          <a:xfrm>
            <a:off x="7809250" y="1756150"/>
            <a:ext cx="1267900" cy="1387225"/>
          </a:xfrm>
          <a:prstGeom prst="rect">
            <a:avLst/>
          </a:prstGeom>
          <a:noFill/>
          <a:ln>
            <a:noFill/>
          </a:ln>
        </p:spPr>
      </p:pic>
      <p:sp>
        <p:nvSpPr>
          <p:cNvPr id="221" name="Google Shape;221;p21"/>
          <p:cNvSpPr/>
          <p:nvPr/>
        </p:nvSpPr>
        <p:spPr>
          <a:xfrm>
            <a:off x="5077050" y="3180025"/>
            <a:ext cx="985200" cy="51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2" name="Google Shape;222;p21"/>
          <p:cNvSpPr txBox="1"/>
          <p:nvPr/>
        </p:nvSpPr>
        <p:spPr>
          <a:xfrm>
            <a:off x="3129730" y="3310100"/>
            <a:ext cx="57195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Direction of Vibrations</a:t>
            </a:r>
            <a:endParaRPr sz="1800" b="1">
              <a:solidFill>
                <a:schemeClr val="dk2"/>
              </a:solidFill>
            </a:endParaRPr>
          </a:p>
          <a:p>
            <a:pPr marL="0" lvl="0" indent="0" algn="l" rtl="0">
              <a:spcBef>
                <a:spcPts val="0"/>
              </a:spcBef>
              <a:spcAft>
                <a:spcPts val="0"/>
              </a:spcAft>
              <a:buNone/>
            </a:pPr>
            <a:r>
              <a:rPr lang="en" sz="1300">
                <a:solidFill>
                  <a:schemeClr val="dk2"/>
                </a:solidFill>
              </a:rPr>
              <a:t>These vibrations move from the energy source to wherever they’re picked up.  If it’s light, it may reach your eye or a photosensor in a camera or solar panel.  If it’s heat, it may reach flowers on Earth’s surface.  If it’s motion, it may eventually reach (like a wave on a rope or a seismic S-wave), it may eventually reach the end of the rope or a seismograph station on the other side of the planet!</a:t>
            </a:r>
            <a:endParaRPr sz="1300">
              <a:solidFill>
                <a:schemeClr val="dk2"/>
              </a:solidFill>
            </a:endParaRPr>
          </a:p>
        </p:txBody>
      </p:sp>
      <p:sp>
        <p:nvSpPr>
          <p:cNvPr id="223" name="Google Shape;223;p21"/>
          <p:cNvSpPr/>
          <p:nvPr/>
        </p:nvSpPr>
        <p:spPr>
          <a:xfrm>
            <a:off x="2434325" y="1353475"/>
            <a:ext cx="4265700" cy="51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4" name="Google Shape;224;p21"/>
          <p:cNvSpPr/>
          <p:nvPr/>
        </p:nvSpPr>
        <p:spPr>
          <a:xfrm>
            <a:off x="4816388" y="1674850"/>
            <a:ext cx="985200" cy="51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5" name="Google Shape;225;p21"/>
          <p:cNvSpPr/>
          <p:nvPr/>
        </p:nvSpPr>
        <p:spPr>
          <a:xfrm>
            <a:off x="4321000" y="2014850"/>
            <a:ext cx="251100" cy="51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6" name="Google Shape;226;p21"/>
          <p:cNvSpPr/>
          <p:nvPr/>
        </p:nvSpPr>
        <p:spPr>
          <a:xfrm>
            <a:off x="4484851" y="2144347"/>
            <a:ext cx="202800" cy="387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7" name="Google Shape;227;p21"/>
          <p:cNvSpPr/>
          <p:nvPr/>
        </p:nvSpPr>
        <p:spPr>
          <a:xfrm>
            <a:off x="6332650" y="2056195"/>
            <a:ext cx="251100" cy="464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28" name="Google Shape;228;p21"/>
          <p:cNvCxnSpPr/>
          <p:nvPr/>
        </p:nvCxnSpPr>
        <p:spPr>
          <a:xfrm rot="10800000" flipH="1">
            <a:off x="5993500" y="3544375"/>
            <a:ext cx="1981800" cy="11400"/>
          </a:xfrm>
          <a:prstGeom prst="straightConnector1">
            <a:avLst/>
          </a:prstGeom>
          <a:noFill/>
          <a:ln w="28575" cap="flat" cmpd="sng">
            <a:solidFill>
              <a:schemeClr val="dk2"/>
            </a:solidFill>
            <a:prstDash val="solid"/>
            <a:round/>
            <a:headEnd type="none" w="med" len="med"/>
            <a:tailEnd type="stealth"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1309</Words>
  <Application>Microsoft Office PowerPoint</Application>
  <PresentationFormat>On-screen Show (16:9)</PresentationFormat>
  <Paragraphs>177</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Rhea, Julie</dc:creator>
  <cp:lastModifiedBy>Rhea, Julie</cp:lastModifiedBy>
  <cp:revision>2</cp:revision>
  <dcterms:modified xsi:type="dcterms:W3CDTF">2025-11-17T22:56:21Z</dcterms:modified>
</cp:coreProperties>
</file>